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5143500" cx="9144000"/>
  <p:notesSz cx="6858000" cy="9144000"/>
  <p:embeddedFontLst>
    <p:embeddedFont>
      <p:font typeface="Faustina"/>
      <p:regular r:id="rId88"/>
      <p:bold r:id="rId89"/>
      <p:italic r:id="rId90"/>
      <p:boldItalic r:id="rId91"/>
    </p:embeddedFont>
    <p:embeddedFont>
      <p:font typeface="Encode Sans"/>
      <p:regular r:id="rId92"/>
      <p:bold r:id="rId93"/>
    </p:embeddedFont>
    <p:embeddedFont>
      <p:font typeface="Nunito"/>
      <p:regular r:id="rId94"/>
      <p:bold r:id="rId95"/>
      <p:italic r:id="rId96"/>
      <p:boldItalic r:id="rId97"/>
    </p:embeddedFont>
    <p:embeddedFont>
      <p:font typeface="IBM Plex Mono ExtraLight"/>
      <p:regular r:id="rId98"/>
      <p:bold r:id="rId99"/>
      <p:italic r:id="rId100"/>
      <p:boldItalic r:id="rId101"/>
    </p:embeddedFont>
    <p:embeddedFont>
      <p:font typeface="Short Stack"/>
      <p:regular r:id="rId102"/>
    </p:embeddedFont>
    <p:embeddedFont>
      <p:font typeface="IBM Plex Mono Thin"/>
      <p:regular r:id="rId103"/>
      <p:bold r:id="rId104"/>
      <p:italic r:id="rId105"/>
      <p:boldItalic r:id="rId106"/>
    </p:embeddedFont>
    <p:embeddedFont>
      <p:font typeface="Saira Light"/>
      <p:regular r:id="rId107"/>
      <p:bold r:id="rId108"/>
      <p:italic r:id="rId109"/>
      <p:boldItalic r:id="rId110"/>
    </p:embeddedFont>
    <p:embeddedFont>
      <p:font typeface="Helvetica Neue"/>
      <p:regular r:id="rId111"/>
      <p:bold r:id="rId112"/>
      <p:italic r:id="rId113"/>
      <p:boldItalic r:id="rId114"/>
    </p:embeddedFont>
    <p:embeddedFont>
      <p:font typeface="Roboto Mono"/>
      <p:regular r:id="rId115"/>
      <p:bold r:id="rId116"/>
      <p:italic r:id="rId117"/>
      <p:boldItalic r:id="rId118"/>
    </p:embeddedFont>
    <p:embeddedFont>
      <p:font typeface="IBM Plex Mono"/>
      <p:regular r:id="rId119"/>
      <p:bold r:id="rId120"/>
      <p:italic r:id="rId121"/>
      <p:boldItalic r:id="rId122"/>
    </p:embeddedFont>
    <p:embeddedFont>
      <p:font typeface="Encode Sans Light"/>
      <p:regular r:id="rId123"/>
      <p:bold r:id="rId124"/>
    </p:embeddedFont>
    <p:embeddedFont>
      <p:font typeface="Encode Sans SemiBold"/>
      <p:regular r:id="rId125"/>
      <p:bold r:id="rId126"/>
    </p:embeddedFont>
    <p:embeddedFont>
      <p:font typeface="Saira"/>
      <p:regular r:id="rId127"/>
      <p:bold r:id="rId128"/>
      <p:italic r:id="rId129"/>
      <p:boldItalic r:id="rId130"/>
    </p:embeddedFont>
    <p:embeddedFont>
      <p:font typeface="IBM Plex Mono Light"/>
      <p:regular r:id="rId131"/>
      <p:bold r:id="rId132"/>
      <p:italic r:id="rId133"/>
      <p:boldItalic r:id="rId134"/>
    </p:embeddedFont>
    <p:embeddedFont>
      <p:font typeface="Helvetica Neue Light"/>
      <p:regular r:id="rId135"/>
      <p:bold r:id="rId136"/>
      <p:italic r:id="rId137"/>
      <p:boldItalic r:id="rId138"/>
    </p:embeddedFont>
    <p:embeddedFont>
      <p:font typeface="Saira Medium"/>
      <p:regular r:id="rId139"/>
      <p:bold r:id="rId140"/>
      <p:italic r:id="rId141"/>
      <p:boldItalic r:id="rId142"/>
    </p:embeddedFont>
    <p:embeddedFont>
      <p:font typeface="Gill Sans"/>
      <p:regular r:id="rId143"/>
      <p:bold r:id="rId144"/>
    </p:embeddedFont>
    <p:embeddedFont>
      <p:font typeface="Saira Thin"/>
      <p:regular r:id="rId145"/>
      <p:bold r:id="rId146"/>
      <p:italic r:id="rId147"/>
      <p:boldItalic r:id="rId1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893694-CCD2-4F8C-91BD-C5A47A5F0D50}">
  <a:tblStyle styleId="{B4893694-CCD2-4F8C-91BD-C5A47A5F0D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SairaLight-regular.fntdata"/><Relationship Id="rId106" Type="http://schemas.openxmlformats.org/officeDocument/2006/relationships/font" Target="fonts/IBMPlexMonoThin-boldItalic.fntdata"/><Relationship Id="rId105" Type="http://schemas.openxmlformats.org/officeDocument/2006/relationships/font" Target="fonts/IBMPlexMonoThin-italic.fntdata"/><Relationship Id="rId104" Type="http://schemas.openxmlformats.org/officeDocument/2006/relationships/font" Target="fonts/IBMPlexMonoThin-bold.fntdata"/><Relationship Id="rId109" Type="http://schemas.openxmlformats.org/officeDocument/2006/relationships/font" Target="fonts/SairaLight-italic.fntdata"/><Relationship Id="rId108" Type="http://schemas.openxmlformats.org/officeDocument/2006/relationships/font" Target="fonts/Saira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IBMPlexMonoThin-regular.fntdata"/><Relationship Id="rId102" Type="http://schemas.openxmlformats.org/officeDocument/2006/relationships/font" Target="fonts/ShortStack-regular.fntdata"/><Relationship Id="rId101" Type="http://schemas.openxmlformats.org/officeDocument/2006/relationships/font" Target="fonts/IBMPlexMonoExtraLight-boldItalic.fntdata"/><Relationship Id="rId100" Type="http://schemas.openxmlformats.org/officeDocument/2006/relationships/font" Target="fonts/IBMPlexMonoExtraLight-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Saira-italic.fntdata"/><Relationship Id="rId128" Type="http://schemas.openxmlformats.org/officeDocument/2006/relationships/font" Target="fonts/Saira-bold.fntdata"/><Relationship Id="rId127" Type="http://schemas.openxmlformats.org/officeDocument/2006/relationships/font" Target="fonts/Saira-regular.fntdata"/><Relationship Id="rId126" Type="http://schemas.openxmlformats.org/officeDocument/2006/relationships/font" Target="fonts/EncodeSansSemiBold-bold.fntdata"/><Relationship Id="rId26" Type="http://schemas.openxmlformats.org/officeDocument/2006/relationships/slide" Target="slides/slide19.xml"/><Relationship Id="rId121" Type="http://schemas.openxmlformats.org/officeDocument/2006/relationships/font" Target="fonts/IBMPlexMono-italic.fntdata"/><Relationship Id="rId25" Type="http://schemas.openxmlformats.org/officeDocument/2006/relationships/slide" Target="slides/slide18.xml"/><Relationship Id="rId120" Type="http://schemas.openxmlformats.org/officeDocument/2006/relationships/font" Target="fonts/IBMPlexMono-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EncodeSansSemiBold-regular.fntdata"/><Relationship Id="rId29" Type="http://schemas.openxmlformats.org/officeDocument/2006/relationships/slide" Target="slides/slide22.xml"/><Relationship Id="rId124" Type="http://schemas.openxmlformats.org/officeDocument/2006/relationships/font" Target="fonts/EncodeSansLight-bold.fntdata"/><Relationship Id="rId123" Type="http://schemas.openxmlformats.org/officeDocument/2006/relationships/font" Target="fonts/EncodeSansLight-regular.fntdata"/><Relationship Id="rId122" Type="http://schemas.openxmlformats.org/officeDocument/2006/relationships/font" Target="fonts/IBMPlexMono-boldItalic.fntdata"/><Relationship Id="rId95" Type="http://schemas.openxmlformats.org/officeDocument/2006/relationships/font" Target="fonts/Nunito-bold.fntdata"/><Relationship Id="rId94" Type="http://schemas.openxmlformats.org/officeDocument/2006/relationships/font" Target="fonts/Nunito-regular.fntdata"/><Relationship Id="rId97" Type="http://schemas.openxmlformats.org/officeDocument/2006/relationships/font" Target="fonts/Nunito-boldItalic.fntdata"/><Relationship Id="rId96" Type="http://schemas.openxmlformats.org/officeDocument/2006/relationships/font" Target="fonts/Nunito-italic.fntdata"/><Relationship Id="rId11" Type="http://schemas.openxmlformats.org/officeDocument/2006/relationships/slide" Target="slides/slide4.xml"/><Relationship Id="rId99" Type="http://schemas.openxmlformats.org/officeDocument/2006/relationships/font" Target="fonts/IBMPlexMonoExtraLight-bold.fntdata"/><Relationship Id="rId10" Type="http://schemas.openxmlformats.org/officeDocument/2006/relationships/slide" Target="slides/slide3.xml"/><Relationship Id="rId98" Type="http://schemas.openxmlformats.org/officeDocument/2006/relationships/font" Target="fonts/IBMPlexMonoExtraLight-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Faustina-boldItalic.fntdata"/><Relationship Id="rId90" Type="http://schemas.openxmlformats.org/officeDocument/2006/relationships/font" Target="fonts/Faustina-italic.fntdata"/><Relationship Id="rId93" Type="http://schemas.openxmlformats.org/officeDocument/2006/relationships/font" Target="fonts/EncodeSans-bold.fntdata"/><Relationship Id="rId92" Type="http://schemas.openxmlformats.org/officeDocument/2006/relationships/font" Target="fonts/EncodeSans-regular.fntdata"/><Relationship Id="rId118" Type="http://schemas.openxmlformats.org/officeDocument/2006/relationships/font" Target="fonts/RobotoMono-boldItalic.fntdata"/><Relationship Id="rId117" Type="http://schemas.openxmlformats.org/officeDocument/2006/relationships/font" Target="fonts/RobotoMono-italic.fntdata"/><Relationship Id="rId116" Type="http://schemas.openxmlformats.org/officeDocument/2006/relationships/font" Target="fonts/RobotoMono-bold.fntdata"/><Relationship Id="rId115" Type="http://schemas.openxmlformats.org/officeDocument/2006/relationships/font" Target="fonts/RobotoMono-regular.fntdata"/><Relationship Id="rId119" Type="http://schemas.openxmlformats.org/officeDocument/2006/relationships/font" Target="fonts/IBMPlexMono-regular.fntdata"/><Relationship Id="rId15" Type="http://schemas.openxmlformats.org/officeDocument/2006/relationships/slide" Target="slides/slide8.xml"/><Relationship Id="rId110" Type="http://schemas.openxmlformats.org/officeDocument/2006/relationships/font" Target="fonts/Saira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HelveticaNeue-boldItalic.fntdata"/><Relationship Id="rId18" Type="http://schemas.openxmlformats.org/officeDocument/2006/relationships/slide" Target="slides/slide11.xml"/><Relationship Id="rId113" Type="http://schemas.openxmlformats.org/officeDocument/2006/relationships/font" Target="fonts/HelveticaNeue-italic.fntdata"/><Relationship Id="rId112" Type="http://schemas.openxmlformats.org/officeDocument/2006/relationships/font" Target="fonts/HelveticaNeue-bold.fntdata"/><Relationship Id="rId111" Type="http://schemas.openxmlformats.org/officeDocument/2006/relationships/font" Target="fonts/HelveticaNeue-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font" Target="fonts/Faustina-regular.fntdata"/><Relationship Id="rId87" Type="http://schemas.openxmlformats.org/officeDocument/2006/relationships/slide" Target="slides/slide80.xml"/><Relationship Id="rId89" Type="http://schemas.openxmlformats.org/officeDocument/2006/relationships/font" Target="fonts/Faustina-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48" Type="http://schemas.openxmlformats.org/officeDocument/2006/relationships/font" Target="fonts/SairaThin-boldItalic.fntdata"/><Relationship Id="rId9" Type="http://schemas.openxmlformats.org/officeDocument/2006/relationships/slide" Target="slides/slide2.xml"/><Relationship Id="rId143" Type="http://schemas.openxmlformats.org/officeDocument/2006/relationships/font" Target="fonts/GillSans-regular.fntdata"/><Relationship Id="rId142" Type="http://schemas.openxmlformats.org/officeDocument/2006/relationships/font" Target="fonts/SairaMedium-boldItalic.fntdata"/><Relationship Id="rId141" Type="http://schemas.openxmlformats.org/officeDocument/2006/relationships/font" Target="fonts/SairaMedium-italic.fntdata"/><Relationship Id="rId140" Type="http://schemas.openxmlformats.org/officeDocument/2006/relationships/font" Target="fonts/SairaMedium-bold.fntdata"/><Relationship Id="rId5" Type="http://schemas.openxmlformats.org/officeDocument/2006/relationships/slideMaster" Target="slideMasters/slideMaster1.xml"/><Relationship Id="rId147" Type="http://schemas.openxmlformats.org/officeDocument/2006/relationships/font" Target="fonts/SairaThin-italic.fntdata"/><Relationship Id="rId6" Type="http://schemas.openxmlformats.org/officeDocument/2006/relationships/slideMaster" Target="slideMasters/slideMaster2.xml"/><Relationship Id="rId146" Type="http://schemas.openxmlformats.org/officeDocument/2006/relationships/font" Target="fonts/SairaThin-bold.fntdata"/><Relationship Id="rId7" Type="http://schemas.openxmlformats.org/officeDocument/2006/relationships/notesMaster" Target="notesMasters/notesMaster1.xml"/><Relationship Id="rId145" Type="http://schemas.openxmlformats.org/officeDocument/2006/relationships/font" Target="fonts/SairaThin-regular.fntdata"/><Relationship Id="rId8" Type="http://schemas.openxmlformats.org/officeDocument/2006/relationships/slide" Target="slides/slide1.xml"/><Relationship Id="rId144" Type="http://schemas.openxmlformats.org/officeDocument/2006/relationships/font" Target="fonts/GillSans-bold.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SairaMedium-regular.fntdata"/><Relationship Id="rId138" Type="http://schemas.openxmlformats.org/officeDocument/2006/relationships/font" Target="fonts/HelveticaNeueLight-boldItalic.fntdata"/><Relationship Id="rId137" Type="http://schemas.openxmlformats.org/officeDocument/2006/relationships/font" Target="fonts/HelveticaNeueLight-italic.fntdata"/><Relationship Id="rId132" Type="http://schemas.openxmlformats.org/officeDocument/2006/relationships/font" Target="fonts/IBMPlexMonoLight-bold.fntdata"/><Relationship Id="rId131" Type="http://schemas.openxmlformats.org/officeDocument/2006/relationships/font" Target="fonts/IBMPlexMonoLight-regular.fntdata"/><Relationship Id="rId130" Type="http://schemas.openxmlformats.org/officeDocument/2006/relationships/font" Target="fonts/Saira-boldItalic.fntdata"/><Relationship Id="rId136" Type="http://schemas.openxmlformats.org/officeDocument/2006/relationships/font" Target="fonts/HelveticaNeueLight-bold.fntdata"/><Relationship Id="rId135" Type="http://schemas.openxmlformats.org/officeDocument/2006/relationships/font" Target="fonts/HelveticaNeueLight-regular.fntdata"/><Relationship Id="rId134" Type="http://schemas.openxmlformats.org/officeDocument/2006/relationships/font" Target="fonts/IBMPlexMonoLight-boldItalic.fntdata"/><Relationship Id="rId133" Type="http://schemas.openxmlformats.org/officeDocument/2006/relationships/font" Target="fonts/IBMPlexMonoLight-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f01b6fee1a0a9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f01b6fee1a0a9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84f20d0e9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84f20d0e9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84f20d0e9_0_11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2584f20d0e9_0_11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584f20d0e9_0_11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584f20d0e9_0_11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584f20d0e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584f20d0e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84f20d0e9_0_1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2584f20d0e9_0_1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584f20d0e9_0_1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2584f20d0e9_0_1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584f20d0e9_0_11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584f20d0e9_0_1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584f20d0e9_0_12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2584f20d0e9_0_12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584f20d0e9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584f20d0e9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84f20d0e9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84f20d0e9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84f20d0e9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584f20d0e9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584f20d0e9_0_126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2584f20d0e9_0_12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584f20d0e9_0_12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584f20d0e9_0_1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584f20d0e9_0_21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2584f20d0e9_0_2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584f20d0e9_0_2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584f20d0e9_0_2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584f20d0e9_0_22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2584f20d0e9_0_2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584f20d0e9_0_22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2584f20d0e9_0_2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84f20d0e9_0_22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584f20d0e9_0_2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584f20d0e9_0_22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2584f20d0e9_0_22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584f20d0e9_0_22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584f20d0e9_0_22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84f20d0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84f20d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84f20d0e9_0_22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2584f20d0e9_0_2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584f20d0e9_0_23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2584f20d0e9_0_2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584f20d0e9_0_13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2584f20d0e9_0_13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58683f544a_6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58683f544a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584f20d0e9_0_13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2584f20d0e9_0_13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584f20d0e9_0_13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2584f20d0e9_0_1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584f20d0e9_0_14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2584f20d0e9_0_14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584f20d0e9_0_14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2584f20d0e9_0_14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584f20d0e9_0_14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g2584f20d0e9_0_14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584f20d0e9_0_15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584f20d0e9_0_1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84f20d0e9_0_86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2584f20d0e9_0_8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584f20d0e9_0_15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2584f20d0e9_0_15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584f20d0e9_0_15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2584f20d0e9_0_15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584f20d0e9_0_15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g2584f20d0e9_0_158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584f20d0e9_0_15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584f20d0e9_0_15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584f20d0e9_0_16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g2584f20d0e9_0_16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584f20d0e9_0_16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2584f20d0e9_0_16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8683f544a_6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8683f544a_6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258683f544a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258683f544a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58683f544a_6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258683f544a_6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84f20d0e9_0_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84f20d0e9_0_2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584f20d0e9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584f20d0e9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58683f544a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58683f544a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58683f544a_6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58683f544a_6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584f20d0e9_0_16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2584f20d0e9_0_16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584f20d0e9_0_16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g2584f20d0e9_0_16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584f20d0e9_0_16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2584f20d0e9_0_16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2584f20d0e9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2584f20d0e9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584f20d0e9_0_24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g2584f20d0e9_0_24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584f20d0e9_0_16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g2584f20d0e9_0_16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584f20d0e9_0_16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g2584f20d0e9_0_16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584f20d0e9_0_16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g2584f20d0e9_0_16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84f20d0e9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84f20d0e9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584f20d0e9_0_9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g2584f20d0e9_0_9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584f20d0e9_0_97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g2584f20d0e9_0_9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584f20d0e9_0_24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2584f20d0e9_0_24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584f20d0e9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g2584f20d0e9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84f20d0e9_0_10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2584f20d0e9_0_10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584f20d0e9_0_10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2584f20d0e9_0_10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584f20d0e9_0_10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g2584f20d0e9_0_10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584f20d0e9_0_2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584f20d0e9_0_2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584f20d0e9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584f20d0e9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584f20d0e9_0_25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2584f20d0e9_0_25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584f20d0e9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584f20d0e9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2584f20d0e9_0_2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2584f20d0e9_0_2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584f20d0e9_0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584f20d0e9_0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584f20d0e9_0_2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584f20d0e9_0_2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584f20d0e9_0_2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584f20d0e9_0_2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584f20d0e9_0_2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584f20d0e9_0_2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584f20d0e9_0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584f20d0e9_0_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584f20d0e9_0_10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g2584f20d0e9_0_108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584f20d0e9_0_10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g2584f20d0e9_0_10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2584f20d0e9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2584f20d0e9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58683f544a_6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58683f544a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84f20d0e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84f20d0e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584f20d0e9_0_1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584f20d0e9_0_1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84f20d0e9_0_8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2584f20d0e9_0_8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30.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3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5.png"/><Relationship Id="rId4"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ype="tx">
  <p:cSld name="TITLE_AND_BODY">
    <p:spTree>
      <p:nvGrpSpPr>
        <p:cNvPr id="76" name="Shape 76"/>
        <p:cNvGrpSpPr/>
        <p:nvPr/>
      </p:nvGrpSpPr>
      <p:grpSpPr>
        <a:xfrm>
          <a:off x="0" y="0"/>
          <a:ext cx="0" cy="0"/>
          <a:chOff x="0" y="0"/>
          <a:chExt cx="0" cy="0"/>
        </a:xfrm>
      </p:grpSpPr>
      <p:sp>
        <p:nvSpPr>
          <p:cNvPr id="77" name="Google Shape;77;p15"/>
          <p:cNvSpPr txBox="1"/>
          <p:nvPr>
            <p:ph idx="12" type="sldNum"/>
          </p:nvPr>
        </p:nvSpPr>
        <p:spPr>
          <a:xfrm>
            <a:off x="4499189" y="4812635"/>
            <a:ext cx="330660" cy="3263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585858"/>
              </a:buClr>
              <a:buSzPts val="1000"/>
              <a:buFont typeface="Arial"/>
              <a:buNone/>
              <a:defRPr sz="1000">
                <a:solidFill>
                  <a:srgbClr val="585858"/>
                </a:solidFill>
              </a:defRPr>
            </a:lvl1pPr>
            <a:lvl2pPr indent="0" lvl="1" marL="0" marR="0" algn="ctr">
              <a:lnSpc>
                <a:spcPct val="100000"/>
              </a:lnSpc>
              <a:spcBef>
                <a:spcPts val="0"/>
              </a:spcBef>
              <a:spcAft>
                <a:spcPts val="0"/>
              </a:spcAft>
              <a:buClr>
                <a:srgbClr val="585858"/>
              </a:buClr>
              <a:buSzPts val="1000"/>
              <a:buFont typeface="Arial"/>
              <a:buNone/>
              <a:defRPr sz="1000">
                <a:solidFill>
                  <a:srgbClr val="585858"/>
                </a:solidFill>
              </a:defRPr>
            </a:lvl2pPr>
            <a:lvl3pPr indent="0" lvl="2" marL="0" marR="0" algn="ctr">
              <a:lnSpc>
                <a:spcPct val="100000"/>
              </a:lnSpc>
              <a:spcBef>
                <a:spcPts val="0"/>
              </a:spcBef>
              <a:spcAft>
                <a:spcPts val="0"/>
              </a:spcAft>
              <a:buClr>
                <a:srgbClr val="585858"/>
              </a:buClr>
              <a:buSzPts val="1000"/>
              <a:buFont typeface="Arial"/>
              <a:buNone/>
              <a:defRPr sz="1000">
                <a:solidFill>
                  <a:srgbClr val="585858"/>
                </a:solidFill>
              </a:defRPr>
            </a:lvl3pPr>
            <a:lvl4pPr indent="0" lvl="3" marL="0" marR="0" algn="ctr">
              <a:lnSpc>
                <a:spcPct val="100000"/>
              </a:lnSpc>
              <a:spcBef>
                <a:spcPts val="0"/>
              </a:spcBef>
              <a:spcAft>
                <a:spcPts val="0"/>
              </a:spcAft>
              <a:buClr>
                <a:srgbClr val="585858"/>
              </a:buClr>
              <a:buSzPts val="1000"/>
              <a:buFont typeface="Arial"/>
              <a:buNone/>
              <a:defRPr sz="1000">
                <a:solidFill>
                  <a:srgbClr val="585858"/>
                </a:solidFill>
              </a:defRPr>
            </a:lvl4pPr>
            <a:lvl5pPr indent="0" lvl="4" marL="0" marR="0" algn="ctr">
              <a:lnSpc>
                <a:spcPct val="100000"/>
              </a:lnSpc>
              <a:spcBef>
                <a:spcPts val="0"/>
              </a:spcBef>
              <a:spcAft>
                <a:spcPts val="0"/>
              </a:spcAft>
              <a:buClr>
                <a:srgbClr val="585858"/>
              </a:buClr>
              <a:buSzPts val="1000"/>
              <a:buFont typeface="Arial"/>
              <a:buNone/>
              <a:defRPr sz="1000">
                <a:solidFill>
                  <a:srgbClr val="585858"/>
                </a:solidFill>
              </a:defRPr>
            </a:lvl5pPr>
            <a:lvl6pPr indent="0" lvl="5" marL="0" marR="0" algn="ctr">
              <a:lnSpc>
                <a:spcPct val="100000"/>
              </a:lnSpc>
              <a:spcBef>
                <a:spcPts val="0"/>
              </a:spcBef>
              <a:spcAft>
                <a:spcPts val="0"/>
              </a:spcAft>
              <a:buClr>
                <a:srgbClr val="585858"/>
              </a:buClr>
              <a:buSzPts val="1000"/>
              <a:buFont typeface="Arial"/>
              <a:buNone/>
              <a:defRPr sz="1000">
                <a:solidFill>
                  <a:srgbClr val="585858"/>
                </a:solidFill>
              </a:defRPr>
            </a:lvl6pPr>
            <a:lvl7pPr indent="0" lvl="6" marL="0" marR="0" algn="ctr">
              <a:lnSpc>
                <a:spcPct val="100000"/>
              </a:lnSpc>
              <a:spcBef>
                <a:spcPts val="0"/>
              </a:spcBef>
              <a:spcAft>
                <a:spcPts val="0"/>
              </a:spcAft>
              <a:buClr>
                <a:srgbClr val="585858"/>
              </a:buClr>
              <a:buSzPts val="1000"/>
              <a:buFont typeface="Arial"/>
              <a:buNone/>
              <a:defRPr sz="1000">
                <a:solidFill>
                  <a:srgbClr val="585858"/>
                </a:solidFill>
              </a:defRPr>
            </a:lvl7pPr>
            <a:lvl8pPr indent="0" lvl="7" marL="0" marR="0" algn="ctr">
              <a:lnSpc>
                <a:spcPct val="100000"/>
              </a:lnSpc>
              <a:spcBef>
                <a:spcPts val="0"/>
              </a:spcBef>
              <a:spcAft>
                <a:spcPts val="0"/>
              </a:spcAft>
              <a:buClr>
                <a:srgbClr val="585858"/>
              </a:buClr>
              <a:buSzPts val="1000"/>
              <a:buFont typeface="Arial"/>
              <a:buNone/>
              <a:defRPr sz="1000">
                <a:solidFill>
                  <a:srgbClr val="585858"/>
                </a:solidFill>
              </a:defRPr>
            </a:lvl8pPr>
            <a:lvl9pPr indent="0" lvl="8" marL="0" marR="0" algn="ct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ctr">
              <a:spcBef>
                <a:spcPts val="0"/>
              </a:spcBef>
              <a:spcAft>
                <a:spcPts val="0"/>
              </a:spcAft>
              <a:buNone/>
            </a:pPr>
            <a:fld id="{00000000-1234-1234-1234-123412341234}" type="slidenum">
              <a:rPr lang="en"/>
              <a:t>‹#›</a:t>
            </a:fld>
            <a:endParaRPr sz="500">
              <a:solidFill>
                <a:schemeClr val="dk2"/>
              </a:solidFill>
            </a:endParaRPr>
          </a:p>
        </p:txBody>
      </p:sp>
      <p:cxnSp>
        <p:nvCxnSpPr>
          <p:cNvPr id="78" name="Google Shape;78;p15"/>
          <p:cNvCxnSpPr/>
          <p:nvPr/>
        </p:nvCxnSpPr>
        <p:spPr>
          <a:xfrm flipH="1">
            <a:off x="375363" y="602175"/>
            <a:ext cx="8425913" cy="26100"/>
          </a:xfrm>
          <a:prstGeom prst="straightConnector1">
            <a:avLst/>
          </a:prstGeom>
          <a:noFill/>
          <a:ln cap="flat" cmpd="sng" w="9525">
            <a:solidFill>
              <a:srgbClr val="666666"/>
            </a:solidFill>
            <a:prstDash val="solid"/>
            <a:round/>
            <a:headEnd len="sm" w="sm" type="none"/>
            <a:tailEnd len="sm" w="sm" type="none"/>
          </a:ln>
        </p:spPr>
      </p:cxnSp>
      <p:cxnSp>
        <p:nvCxnSpPr>
          <p:cNvPr id="79" name="Google Shape;79;p15"/>
          <p:cNvCxnSpPr/>
          <p:nvPr/>
        </p:nvCxnSpPr>
        <p:spPr>
          <a:xfrm flipH="1">
            <a:off x="451572" y="621792"/>
            <a:ext cx="8425913" cy="26100"/>
          </a:xfrm>
          <a:prstGeom prst="straightConnector1">
            <a:avLst/>
          </a:prstGeom>
          <a:noFill/>
          <a:ln cap="flat" cmpd="sng" w="9525">
            <a:solidFill>
              <a:srgbClr val="A64D79"/>
            </a:solidFill>
            <a:prstDash val="solid"/>
            <a:round/>
            <a:headEnd len="sm" w="sm" type="none"/>
            <a:tailEnd len="sm" w="sm" type="none"/>
          </a:ln>
        </p:spPr>
      </p:cxnSp>
      <p:cxnSp>
        <p:nvCxnSpPr>
          <p:cNvPr id="80" name="Google Shape;80;p15"/>
          <p:cNvCxnSpPr/>
          <p:nvPr/>
        </p:nvCxnSpPr>
        <p:spPr>
          <a:xfrm flipH="1">
            <a:off x="344129" y="4793541"/>
            <a:ext cx="8488350" cy="12601"/>
          </a:xfrm>
          <a:prstGeom prst="straightConnector1">
            <a:avLst/>
          </a:prstGeom>
          <a:noFill/>
          <a:ln cap="flat" cmpd="sng" w="9525">
            <a:solidFill>
              <a:srgbClr val="A64D79"/>
            </a:solidFill>
            <a:prstDash val="solid"/>
            <a:round/>
            <a:headEnd len="sm" w="sm" type="none"/>
            <a:tailEnd len="sm" w="sm" type="none"/>
          </a:ln>
        </p:spPr>
      </p:cxnSp>
      <p:sp>
        <p:nvSpPr>
          <p:cNvPr id="81" name="Google Shape;81;p15"/>
          <p:cNvSpPr txBox="1"/>
          <p:nvPr>
            <p:ph type="title"/>
          </p:nvPr>
        </p:nvSpPr>
        <p:spPr>
          <a:xfrm>
            <a:off x="409476" y="136475"/>
            <a:ext cx="4763700" cy="60862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A64D79"/>
              </a:buClr>
              <a:buSzPts val="2500"/>
              <a:buFont typeface="Helvetica Neue"/>
              <a:buNone/>
              <a:defRPr sz="2500">
                <a:solidFill>
                  <a:srgbClr val="A64D79"/>
                </a:solidFill>
              </a:defRPr>
            </a:lvl1pPr>
            <a:lvl2pPr lvl="1" algn="l">
              <a:lnSpc>
                <a:spcPct val="100000"/>
              </a:lnSpc>
              <a:spcBef>
                <a:spcPts val="0"/>
              </a:spcBef>
              <a:spcAft>
                <a:spcPts val="0"/>
              </a:spcAft>
              <a:buClr>
                <a:srgbClr val="666666"/>
              </a:buClr>
              <a:buSzPts val="700"/>
              <a:buNone/>
              <a:defRPr sz="500"/>
            </a:lvl2pPr>
            <a:lvl3pPr lvl="2" algn="l">
              <a:lnSpc>
                <a:spcPct val="100000"/>
              </a:lnSpc>
              <a:spcBef>
                <a:spcPts val="0"/>
              </a:spcBef>
              <a:spcAft>
                <a:spcPts val="0"/>
              </a:spcAft>
              <a:buClr>
                <a:srgbClr val="666666"/>
              </a:buClr>
              <a:buSzPts val="700"/>
              <a:buNone/>
              <a:defRPr sz="500"/>
            </a:lvl3pPr>
            <a:lvl4pPr lvl="3" algn="l">
              <a:lnSpc>
                <a:spcPct val="100000"/>
              </a:lnSpc>
              <a:spcBef>
                <a:spcPts val="0"/>
              </a:spcBef>
              <a:spcAft>
                <a:spcPts val="0"/>
              </a:spcAft>
              <a:buClr>
                <a:srgbClr val="666666"/>
              </a:buClr>
              <a:buSzPts val="700"/>
              <a:buNone/>
              <a:defRPr sz="500"/>
            </a:lvl4pPr>
            <a:lvl5pPr lvl="4" algn="l">
              <a:lnSpc>
                <a:spcPct val="100000"/>
              </a:lnSpc>
              <a:spcBef>
                <a:spcPts val="0"/>
              </a:spcBef>
              <a:spcAft>
                <a:spcPts val="0"/>
              </a:spcAft>
              <a:buClr>
                <a:srgbClr val="666666"/>
              </a:buClr>
              <a:buSzPts val="700"/>
              <a:buNone/>
              <a:defRPr sz="500"/>
            </a:lvl5pPr>
            <a:lvl6pPr lvl="5" algn="l">
              <a:lnSpc>
                <a:spcPct val="100000"/>
              </a:lnSpc>
              <a:spcBef>
                <a:spcPts val="0"/>
              </a:spcBef>
              <a:spcAft>
                <a:spcPts val="0"/>
              </a:spcAft>
              <a:buClr>
                <a:srgbClr val="666666"/>
              </a:buClr>
              <a:buSzPts val="700"/>
              <a:buNone/>
              <a:defRPr sz="500"/>
            </a:lvl6pPr>
            <a:lvl7pPr lvl="6" algn="l">
              <a:lnSpc>
                <a:spcPct val="100000"/>
              </a:lnSpc>
              <a:spcBef>
                <a:spcPts val="0"/>
              </a:spcBef>
              <a:spcAft>
                <a:spcPts val="0"/>
              </a:spcAft>
              <a:buClr>
                <a:srgbClr val="666666"/>
              </a:buClr>
              <a:buSzPts val="700"/>
              <a:buNone/>
              <a:defRPr sz="500"/>
            </a:lvl7pPr>
            <a:lvl8pPr lvl="7" algn="l">
              <a:lnSpc>
                <a:spcPct val="100000"/>
              </a:lnSpc>
              <a:spcBef>
                <a:spcPts val="0"/>
              </a:spcBef>
              <a:spcAft>
                <a:spcPts val="0"/>
              </a:spcAft>
              <a:buClr>
                <a:srgbClr val="666666"/>
              </a:buClr>
              <a:buSzPts val="700"/>
              <a:buNone/>
              <a:defRPr sz="500"/>
            </a:lvl8pPr>
            <a:lvl9pPr lvl="8" algn="l">
              <a:lnSpc>
                <a:spcPct val="100000"/>
              </a:lnSpc>
              <a:spcBef>
                <a:spcPts val="0"/>
              </a:spcBef>
              <a:spcAft>
                <a:spcPts val="0"/>
              </a:spcAft>
              <a:buClr>
                <a:srgbClr val="666666"/>
              </a:buClr>
              <a:buSzPts val="700"/>
              <a:buNone/>
              <a:defRPr sz="500"/>
            </a:lvl9pPr>
          </a:lstStyle>
          <a:p/>
        </p:txBody>
      </p:sp>
      <p:pic>
        <p:nvPicPr>
          <p:cNvPr descr="Google Shape;24;p3" id="82" name="Google Shape;82;p15"/>
          <p:cNvPicPr preferRelativeResize="0"/>
          <p:nvPr/>
        </p:nvPicPr>
        <p:blipFill rotWithShape="1">
          <a:blip r:embed="rId2">
            <a:alphaModFix/>
          </a:blip>
          <a:srcRect b="0" l="0" r="0" t="0"/>
          <a:stretch/>
        </p:blipFill>
        <p:spPr>
          <a:xfrm>
            <a:off x="1340368" y="4818950"/>
            <a:ext cx="594722" cy="313650"/>
          </a:xfrm>
          <a:prstGeom prst="rect">
            <a:avLst/>
          </a:prstGeom>
          <a:noFill/>
          <a:ln>
            <a:noFill/>
          </a:ln>
        </p:spPr>
      </p:pic>
      <p:pic>
        <p:nvPicPr>
          <p:cNvPr descr="Google Shape;25;p3" id="83" name="Google Shape;83;p15"/>
          <p:cNvPicPr preferRelativeResize="0"/>
          <p:nvPr/>
        </p:nvPicPr>
        <p:blipFill rotWithShape="1">
          <a:blip r:embed="rId3">
            <a:alphaModFix/>
          </a:blip>
          <a:srcRect b="16649" l="0" r="0" t="12256"/>
          <a:stretch/>
        </p:blipFill>
        <p:spPr>
          <a:xfrm>
            <a:off x="375322" y="4852088"/>
            <a:ext cx="965045" cy="247375"/>
          </a:xfrm>
          <a:prstGeom prst="rect">
            <a:avLst/>
          </a:prstGeom>
          <a:noFill/>
          <a:ln>
            <a:noFill/>
          </a:ln>
        </p:spPr>
      </p:pic>
      <p:sp>
        <p:nvSpPr>
          <p:cNvPr id="84" name="Google Shape;84;p15"/>
          <p:cNvSpPr txBox="1"/>
          <p:nvPr>
            <p:ph idx="1" type="body"/>
          </p:nvPr>
        </p:nvSpPr>
        <p:spPr>
          <a:xfrm>
            <a:off x="498037" y="797250"/>
            <a:ext cx="8332988" cy="3549038"/>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1pPr>
            <a:lvl2pPr indent="-317500" lvl="1" marL="9144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2pPr>
            <a:lvl3pPr indent="-317500" lvl="2" marL="13716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3pPr>
            <a:lvl4pPr indent="-317500" lvl="3" marL="18288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4pPr>
            <a:lvl5pPr indent="-317500" lvl="4" marL="2286000" algn="l">
              <a:lnSpc>
                <a:spcPct val="115000"/>
              </a:lnSpc>
              <a:spcBef>
                <a:spcPts val="0"/>
              </a:spcBef>
              <a:spcAft>
                <a:spcPts val="0"/>
              </a:spcAft>
              <a:buClr>
                <a:srgbClr val="666666"/>
              </a:buClr>
              <a:buSzPts val="1400"/>
              <a:buFont typeface="Helvetica Neue"/>
              <a:buChar char="▸"/>
              <a:defRPr sz="1400">
                <a:solidFill>
                  <a:srgbClr val="666666"/>
                </a:solidFill>
                <a:latin typeface="Helvetica Neue"/>
                <a:ea typeface="Helvetica Neue"/>
                <a:cs typeface="Helvetica Neue"/>
                <a:sym typeface="Helvetica Neue"/>
              </a:defRPr>
            </a:lvl5pPr>
            <a:lvl6pPr indent="-342900" lvl="5" marL="2743200" algn="l">
              <a:lnSpc>
                <a:spcPct val="115000"/>
              </a:lnSpc>
              <a:spcBef>
                <a:spcPts val="0"/>
              </a:spcBef>
              <a:spcAft>
                <a:spcPts val="0"/>
              </a:spcAft>
              <a:buSzPts val="1800"/>
              <a:buChar char="▹"/>
              <a:defRPr sz="500"/>
            </a:lvl6pPr>
            <a:lvl7pPr indent="-342900" lvl="6" marL="3200400" algn="l">
              <a:lnSpc>
                <a:spcPct val="115000"/>
              </a:lnSpc>
              <a:spcBef>
                <a:spcPts val="0"/>
              </a:spcBef>
              <a:spcAft>
                <a:spcPts val="0"/>
              </a:spcAft>
              <a:buSzPts val="1800"/>
              <a:buChar char="◆"/>
              <a:defRPr sz="500"/>
            </a:lvl7pPr>
            <a:lvl8pPr indent="-342900" lvl="7" marL="3657600" algn="l">
              <a:lnSpc>
                <a:spcPct val="115000"/>
              </a:lnSpc>
              <a:spcBef>
                <a:spcPts val="0"/>
              </a:spcBef>
              <a:spcAft>
                <a:spcPts val="0"/>
              </a:spcAft>
              <a:buSzPts val="1800"/>
              <a:buChar char="◇"/>
              <a:defRPr sz="500"/>
            </a:lvl8pPr>
            <a:lvl9pPr indent="-342900" lvl="8" marL="4114800" algn="l">
              <a:lnSpc>
                <a:spcPct val="115000"/>
              </a:lnSpc>
              <a:spcBef>
                <a:spcPts val="0"/>
              </a:spcBef>
              <a:spcAft>
                <a:spcPts val="0"/>
              </a:spcAft>
              <a:buSzPts val="1800"/>
              <a:buChar char="▪"/>
              <a:defRPr sz="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85" name="Shape 85"/>
        <p:cNvGrpSpPr/>
        <p:nvPr/>
      </p:nvGrpSpPr>
      <p:grpSpPr>
        <a:xfrm>
          <a:off x="0" y="0"/>
          <a:ext cx="0" cy="0"/>
          <a:chOff x="0" y="0"/>
          <a:chExt cx="0" cy="0"/>
        </a:xfrm>
      </p:grpSpPr>
      <p:pic>
        <p:nvPicPr>
          <p:cNvPr descr="Screen Shot 2021-02-28 at 11.10.21 PM.png" id="86" name="Google Shape;86;p16"/>
          <p:cNvPicPr preferRelativeResize="0"/>
          <p:nvPr/>
        </p:nvPicPr>
        <p:blipFill rotWithShape="1">
          <a:blip r:embed="rId2">
            <a:alphaModFix/>
          </a:blip>
          <a:srcRect b="0" l="0" r="0" t="0"/>
          <a:stretch/>
        </p:blipFill>
        <p:spPr>
          <a:xfrm>
            <a:off x="1143000" y="-10622"/>
            <a:ext cx="6858000" cy="946839"/>
          </a:xfrm>
          <a:prstGeom prst="rect">
            <a:avLst/>
          </a:prstGeom>
          <a:noFill/>
          <a:ln>
            <a:noFill/>
          </a:ln>
        </p:spPr>
      </p:pic>
      <p:sp>
        <p:nvSpPr>
          <p:cNvPr id="87" name="Google Shape;87;p16"/>
          <p:cNvSpPr txBox="1"/>
          <p:nvPr>
            <p:ph idx="1" type="body"/>
          </p:nvPr>
        </p:nvSpPr>
        <p:spPr>
          <a:xfrm>
            <a:off x="1645295" y="1372939"/>
            <a:ext cx="5853410" cy="3315147"/>
          </a:xfrm>
          <a:prstGeom prst="rect">
            <a:avLst/>
          </a:prstGeom>
          <a:noFill/>
          <a:ln>
            <a:noFill/>
          </a:ln>
        </p:spPr>
        <p:txBody>
          <a:bodyPr anchorCtr="0" anchor="ctr" bIns="26775" lIns="26775" spcFirstLastPara="1" rIns="26775" wrap="square" tIns="26775">
            <a:normAutofit/>
          </a:bodyPr>
          <a:lstStyle>
            <a:lvl1pPr indent="-317500" lvl="0" marL="457200" algn="l">
              <a:lnSpc>
                <a:spcPct val="100000"/>
              </a:lnSpc>
              <a:spcBef>
                <a:spcPts val="2200"/>
              </a:spcBef>
              <a:spcAft>
                <a:spcPts val="0"/>
              </a:spcAft>
              <a:buClr>
                <a:srgbClr val="000000"/>
              </a:buClr>
              <a:buSzPts val="1400"/>
              <a:buFont typeface="Saira"/>
              <a:buChar char="•"/>
              <a:defRPr sz="1900">
                <a:solidFill>
                  <a:srgbClr val="000000"/>
                </a:solidFill>
                <a:latin typeface="Saira"/>
                <a:ea typeface="Saira"/>
                <a:cs typeface="Saira"/>
                <a:sym typeface="Saira"/>
              </a:defRPr>
            </a:lvl1pPr>
            <a:lvl2pPr indent="-317500" lvl="1" marL="914400" algn="l">
              <a:lnSpc>
                <a:spcPct val="100000"/>
              </a:lnSpc>
              <a:spcBef>
                <a:spcPts val="2200"/>
              </a:spcBef>
              <a:spcAft>
                <a:spcPts val="0"/>
              </a:spcAft>
              <a:buClr>
                <a:srgbClr val="000000"/>
              </a:buClr>
              <a:buSzPts val="1400"/>
              <a:buFont typeface="Saira"/>
              <a:buChar char="•"/>
              <a:defRPr sz="1900">
                <a:solidFill>
                  <a:srgbClr val="000000"/>
                </a:solidFill>
                <a:latin typeface="Saira"/>
                <a:ea typeface="Saira"/>
                <a:cs typeface="Saira"/>
                <a:sym typeface="Saira"/>
              </a:defRPr>
            </a:lvl2pPr>
            <a:lvl3pPr indent="-317500" lvl="2" marL="1371600" algn="l">
              <a:lnSpc>
                <a:spcPct val="100000"/>
              </a:lnSpc>
              <a:spcBef>
                <a:spcPts val="2200"/>
              </a:spcBef>
              <a:spcAft>
                <a:spcPts val="0"/>
              </a:spcAft>
              <a:buClr>
                <a:srgbClr val="000000"/>
              </a:buClr>
              <a:buSzPts val="1400"/>
              <a:buFont typeface="Saira"/>
              <a:buChar char="•"/>
              <a:defRPr sz="1900">
                <a:solidFill>
                  <a:srgbClr val="000000"/>
                </a:solidFill>
                <a:latin typeface="Saira"/>
                <a:ea typeface="Saira"/>
                <a:cs typeface="Saira"/>
                <a:sym typeface="Saira"/>
              </a:defRPr>
            </a:lvl3pPr>
            <a:lvl4pPr indent="-317500" lvl="3" marL="1828800" algn="l">
              <a:lnSpc>
                <a:spcPct val="100000"/>
              </a:lnSpc>
              <a:spcBef>
                <a:spcPts val="2200"/>
              </a:spcBef>
              <a:spcAft>
                <a:spcPts val="0"/>
              </a:spcAft>
              <a:buClr>
                <a:srgbClr val="000000"/>
              </a:buClr>
              <a:buSzPts val="1400"/>
              <a:buFont typeface="Saira"/>
              <a:buChar char="•"/>
              <a:defRPr sz="1900">
                <a:solidFill>
                  <a:srgbClr val="000000"/>
                </a:solidFill>
                <a:latin typeface="Saira"/>
                <a:ea typeface="Saira"/>
                <a:cs typeface="Saira"/>
                <a:sym typeface="Saira"/>
              </a:defRPr>
            </a:lvl4pPr>
            <a:lvl5pPr indent="-317500" lvl="4" marL="2286000" algn="l">
              <a:lnSpc>
                <a:spcPct val="100000"/>
              </a:lnSpc>
              <a:spcBef>
                <a:spcPts val="2200"/>
              </a:spcBef>
              <a:spcAft>
                <a:spcPts val="0"/>
              </a:spcAft>
              <a:buClr>
                <a:srgbClr val="000000"/>
              </a:buClr>
              <a:buSzPts val="1400"/>
              <a:buFont typeface="Saira"/>
              <a:buChar char="•"/>
              <a:defRPr sz="1900">
                <a:solidFill>
                  <a:srgbClr val="000000"/>
                </a:solidFill>
                <a:latin typeface="Saira"/>
                <a:ea typeface="Saira"/>
                <a:cs typeface="Saira"/>
                <a:sym typeface="Saira"/>
              </a:defRPr>
            </a:lvl5pPr>
            <a:lvl6pPr indent="-342900" lvl="5" marL="2743200" algn="l">
              <a:lnSpc>
                <a:spcPct val="115000"/>
              </a:lnSpc>
              <a:spcBef>
                <a:spcPts val="0"/>
              </a:spcBef>
              <a:spcAft>
                <a:spcPts val="0"/>
              </a:spcAft>
              <a:buSzPts val="1800"/>
              <a:buChar char="▹"/>
              <a:defRPr sz="500"/>
            </a:lvl6pPr>
            <a:lvl7pPr indent="-342900" lvl="6" marL="3200400" algn="l">
              <a:lnSpc>
                <a:spcPct val="115000"/>
              </a:lnSpc>
              <a:spcBef>
                <a:spcPts val="0"/>
              </a:spcBef>
              <a:spcAft>
                <a:spcPts val="0"/>
              </a:spcAft>
              <a:buSzPts val="1800"/>
              <a:buChar char="◆"/>
              <a:defRPr sz="500"/>
            </a:lvl7pPr>
            <a:lvl8pPr indent="-342900" lvl="7" marL="3657600" algn="l">
              <a:lnSpc>
                <a:spcPct val="115000"/>
              </a:lnSpc>
              <a:spcBef>
                <a:spcPts val="0"/>
              </a:spcBef>
              <a:spcAft>
                <a:spcPts val="0"/>
              </a:spcAft>
              <a:buSzPts val="1800"/>
              <a:buChar char="◇"/>
              <a:defRPr sz="500"/>
            </a:lvl8pPr>
            <a:lvl9pPr indent="-342900" lvl="8" marL="4114800" algn="l">
              <a:lnSpc>
                <a:spcPct val="115000"/>
              </a:lnSpc>
              <a:spcBef>
                <a:spcPts val="0"/>
              </a:spcBef>
              <a:spcAft>
                <a:spcPts val="0"/>
              </a:spcAft>
              <a:buSzPts val="1800"/>
              <a:buChar char="▪"/>
              <a:defRPr sz="500"/>
            </a:lvl9pPr>
          </a:lstStyle>
          <a:p/>
        </p:txBody>
      </p:sp>
      <p:sp>
        <p:nvSpPr>
          <p:cNvPr id="88" name="Google Shape;88;p16"/>
          <p:cNvSpPr/>
          <p:nvPr/>
        </p:nvSpPr>
        <p:spPr>
          <a:xfrm>
            <a:off x="1201307" y="42014"/>
            <a:ext cx="5181701" cy="767150"/>
          </a:xfrm>
          <a:prstGeom prst="rect">
            <a:avLst/>
          </a:prstGeom>
          <a:solidFill>
            <a:srgbClr val="266EFA"/>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9" name="Google Shape;89;p16"/>
          <p:cNvSpPr txBox="1"/>
          <p:nvPr>
            <p:ph type="title"/>
          </p:nvPr>
        </p:nvSpPr>
        <p:spPr>
          <a:xfrm>
            <a:off x="1082907" y="-157516"/>
            <a:ext cx="5307286" cy="1138536"/>
          </a:xfrm>
          <a:prstGeom prst="rect">
            <a:avLst/>
          </a:prstGeom>
          <a:noFill/>
          <a:ln>
            <a:noFill/>
          </a:ln>
        </p:spPr>
        <p:txBody>
          <a:bodyPr anchorCtr="0" anchor="ctr" bIns="26775" lIns="26775" spcFirstLastPara="1" rIns="26775" wrap="square" tIns="26775">
            <a:normAutofit/>
          </a:bodyPr>
          <a:lstStyle>
            <a:lvl1pPr lvl="0" algn="ctr">
              <a:lnSpc>
                <a:spcPct val="100000"/>
              </a:lnSpc>
              <a:spcBef>
                <a:spcPts val="0"/>
              </a:spcBef>
              <a:spcAft>
                <a:spcPts val="0"/>
              </a:spcAft>
              <a:buClr>
                <a:srgbClr val="FFFFFF"/>
              </a:buClr>
              <a:buSzPts val="1800"/>
              <a:buFont typeface="Saira"/>
              <a:buNone/>
              <a:defRPr sz="1800">
                <a:solidFill>
                  <a:srgbClr val="FFFFFF"/>
                </a:solidFill>
                <a:latin typeface="Saira"/>
                <a:ea typeface="Saira"/>
                <a:cs typeface="Saira"/>
                <a:sym typeface="Saira"/>
              </a:defRPr>
            </a:lvl1pPr>
            <a:lvl2pPr lvl="1" algn="l">
              <a:lnSpc>
                <a:spcPct val="100000"/>
              </a:lnSpc>
              <a:spcBef>
                <a:spcPts val="0"/>
              </a:spcBef>
              <a:spcAft>
                <a:spcPts val="0"/>
              </a:spcAft>
              <a:buClr>
                <a:srgbClr val="666666"/>
              </a:buClr>
              <a:buSzPts val="700"/>
              <a:buNone/>
              <a:defRPr sz="500"/>
            </a:lvl2pPr>
            <a:lvl3pPr lvl="2" algn="l">
              <a:lnSpc>
                <a:spcPct val="100000"/>
              </a:lnSpc>
              <a:spcBef>
                <a:spcPts val="0"/>
              </a:spcBef>
              <a:spcAft>
                <a:spcPts val="0"/>
              </a:spcAft>
              <a:buClr>
                <a:srgbClr val="666666"/>
              </a:buClr>
              <a:buSzPts val="700"/>
              <a:buNone/>
              <a:defRPr sz="500"/>
            </a:lvl3pPr>
            <a:lvl4pPr lvl="3" algn="l">
              <a:lnSpc>
                <a:spcPct val="100000"/>
              </a:lnSpc>
              <a:spcBef>
                <a:spcPts val="0"/>
              </a:spcBef>
              <a:spcAft>
                <a:spcPts val="0"/>
              </a:spcAft>
              <a:buClr>
                <a:srgbClr val="666666"/>
              </a:buClr>
              <a:buSzPts val="700"/>
              <a:buNone/>
              <a:defRPr sz="500"/>
            </a:lvl4pPr>
            <a:lvl5pPr lvl="4" algn="l">
              <a:lnSpc>
                <a:spcPct val="100000"/>
              </a:lnSpc>
              <a:spcBef>
                <a:spcPts val="0"/>
              </a:spcBef>
              <a:spcAft>
                <a:spcPts val="0"/>
              </a:spcAft>
              <a:buClr>
                <a:srgbClr val="666666"/>
              </a:buClr>
              <a:buSzPts val="700"/>
              <a:buNone/>
              <a:defRPr sz="500"/>
            </a:lvl5pPr>
            <a:lvl6pPr lvl="5" algn="l">
              <a:lnSpc>
                <a:spcPct val="100000"/>
              </a:lnSpc>
              <a:spcBef>
                <a:spcPts val="0"/>
              </a:spcBef>
              <a:spcAft>
                <a:spcPts val="0"/>
              </a:spcAft>
              <a:buClr>
                <a:srgbClr val="666666"/>
              </a:buClr>
              <a:buSzPts val="700"/>
              <a:buNone/>
              <a:defRPr sz="500"/>
            </a:lvl6pPr>
            <a:lvl7pPr lvl="6" algn="l">
              <a:lnSpc>
                <a:spcPct val="100000"/>
              </a:lnSpc>
              <a:spcBef>
                <a:spcPts val="0"/>
              </a:spcBef>
              <a:spcAft>
                <a:spcPts val="0"/>
              </a:spcAft>
              <a:buClr>
                <a:srgbClr val="666666"/>
              </a:buClr>
              <a:buSzPts val="700"/>
              <a:buNone/>
              <a:defRPr sz="500"/>
            </a:lvl7pPr>
            <a:lvl8pPr lvl="7" algn="l">
              <a:lnSpc>
                <a:spcPct val="100000"/>
              </a:lnSpc>
              <a:spcBef>
                <a:spcPts val="0"/>
              </a:spcBef>
              <a:spcAft>
                <a:spcPts val="0"/>
              </a:spcAft>
              <a:buClr>
                <a:srgbClr val="666666"/>
              </a:buClr>
              <a:buSzPts val="700"/>
              <a:buNone/>
              <a:defRPr sz="500"/>
            </a:lvl8pPr>
            <a:lvl9pPr lvl="8" algn="l">
              <a:lnSpc>
                <a:spcPct val="100000"/>
              </a:lnSpc>
              <a:spcBef>
                <a:spcPts val="0"/>
              </a:spcBef>
              <a:spcAft>
                <a:spcPts val="0"/>
              </a:spcAft>
              <a:buClr>
                <a:srgbClr val="666666"/>
              </a:buClr>
              <a:buSzPts val="700"/>
              <a:buNone/>
              <a:defRPr sz="500"/>
            </a:lvl9pPr>
          </a:lstStyle>
          <a:p/>
        </p:txBody>
      </p:sp>
      <p:sp>
        <p:nvSpPr>
          <p:cNvPr id="90" name="Google Shape;90;p16"/>
          <p:cNvSpPr txBox="1"/>
          <p:nvPr>
            <p:ph idx="12" type="sldNum"/>
          </p:nvPr>
        </p:nvSpPr>
        <p:spPr>
          <a:xfrm>
            <a:off x="4475930" y="4878958"/>
            <a:ext cx="185442" cy="191691"/>
          </a:xfrm>
          <a:prstGeom prst="rect">
            <a:avLst/>
          </a:prstGeom>
          <a:noFill/>
          <a:ln>
            <a:noFill/>
          </a:ln>
        </p:spPr>
        <p:txBody>
          <a:bodyPr anchorCtr="0" anchor="t" bIns="26775" lIns="26775" spcFirstLastPara="1" rIns="26775" wrap="square" tIns="26775">
            <a:spAutoFit/>
          </a:bodyPr>
          <a:lstStyle>
            <a:lvl1pPr indent="0" lvl="0"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p:cSld name="CUSTOM_1">
    <p:spTree>
      <p:nvGrpSpPr>
        <p:cNvPr id="91" name="Shape 91"/>
        <p:cNvGrpSpPr/>
        <p:nvPr/>
      </p:nvGrpSpPr>
      <p:grpSpPr>
        <a:xfrm>
          <a:off x="0" y="0"/>
          <a:ext cx="0" cy="0"/>
          <a:chOff x="0" y="0"/>
          <a:chExt cx="0" cy="0"/>
        </a:xfrm>
      </p:grpSpPr>
      <p:sp>
        <p:nvSpPr>
          <p:cNvPr id="92" name="Google Shape;92;p17"/>
          <p:cNvSpPr txBox="1"/>
          <p:nvPr>
            <p:ph idx="12" type="sldNum"/>
          </p:nvPr>
        </p:nvSpPr>
        <p:spPr>
          <a:xfrm>
            <a:off x="4499189" y="4812635"/>
            <a:ext cx="330660" cy="326300"/>
          </a:xfrm>
          <a:prstGeom prst="rect">
            <a:avLst/>
          </a:prstGeom>
          <a:noFill/>
          <a:ln>
            <a:noFill/>
          </a:ln>
        </p:spPr>
        <p:txBody>
          <a:bodyPr anchorCtr="0" anchor="ctr" bIns="91425" lIns="91425" spcFirstLastPara="1" rIns="91425" wrap="square" tIns="91425">
            <a:normAutofit/>
          </a:bodyPr>
          <a:lstStyle>
            <a:lvl1pPr indent="0" lvl="0" marL="0" marR="0" algn="ctr">
              <a:lnSpc>
                <a:spcPct val="100000"/>
              </a:lnSpc>
              <a:spcBef>
                <a:spcPts val="0"/>
              </a:spcBef>
              <a:spcAft>
                <a:spcPts val="0"/>
              </a:spcAft>
              <a:buClr>
                <a:srgbClr val="585858"/>
              </a:buClr>
              <a:buSzPts val="1000"/>
              <a:buFont typeface="Arial"/>
              <a:buNone/>
              <a:defRPr sz="1000">
                <a:solidFill>
                  <a:srgbClr val="585858"/>
                </a:solidFill>
              </a:defRPr>
            </a:lvl1pPr>
            <a:lvl2pPr indent="0" lvl="1" marL="0" marR="0" algn="ctr">
              <a:lnSpc>
                <a:spcPct val="100000"/>
              </a:lnSpc>
              <a:spcBef>
                <a:spcPts val="0"/>
              </a:spcBef>
              <a:spcAft>
                <a:spcPts val="0"/>
              </a:spcAft>
              <a:buClr>
                <a:srgbClr val="585858"/>
              </a:buClr>
              <a:buSzPts val="1000"/>
              <a:buFont typeface="Arial"/>
              <a:buNone/>
              <a:defRPr sz="1000">
                <a:solidFill>
                  <a:srgbClr val="585858"/>
                </a:solidFill>
              </a:defRPr>
            </a:lvl2pPr>
            <a:lvl3pPr indent="0" lvl="2" marL="0" marR="0" algn="ctr">
              <a:lnSpc>
                <a:spcPct val="100000"/>
              </a:lnSpc>
              <a:spcBef>
                <a:spcPts val="0"/>
              </a:spcBef>
              <a:spcAft>
                <a:spcPts val="0"/>
              </a:spcAft>
              <a:buClr>
                <a:srgbClr val="585858"/>
              </a:buClr>
              <a:buSzPts val="1000"/>
              <a:buFont typeface="Arial"/>
              <a:buNone/>
              <a:defRPr sz="1000">
                <a:solidFill>
                  <a:srgbClr val="585858"/>
                </a:solidFill>
              </a:defRPr>
            </a:lvl3pPr>
            <a:lvl4pPr indent="0" lvl="3" marL="0" marR="0" algn="ctr">
              <a:lnSpc>
                <a:spcPct val="100000"/>
              </a:lnSpc>
              <a:spcBef>
                <a:spcPts val="0"/>
              </a:spcBef>
              <a:spcAft>
                <a:spcPts val="0"/>
              </a:spcAft>
              <a:buClr>
                <a:srgbClr val="585858"/>
              </a:buClr>
              <a:buSzPts val="1000"/>
              <a:buFont typeface="Arial"/>
              <a:buNone/>
              <a:defRPr sz="1000">
                <a:solidFill>
                  <a:srgbClr val="585858"/>
                </a:solidFill>
              </a:defRPr>
            </a:lvl4pPr>
            <a:lvl5pPr indent="0" lvl="4" marL="0" marR="0" algn="ctr">
              <a:lnSpc>
                <a:spcPct val="100000"/>
              </a:lnSpc>
              <a:spcBef>
                <a:spcPts val="0"/>
              </a:spcBef>
              <a:spcAft>
                <a:spcPts val="0"/>
              </a:spcAft>
              <a:buClr>
                <a:srgbClr val="585858"/>
              </a:buClr>
              <a:buSzPts val="1000"/>
              <a:buFont typeface="Arial"/>
              <a:buNone/>
              <a:defRPr sz="1000">
                <a:solidFill>
                  <a:srgbClr val="585858"/>
                </a:solidFill>
              </a:defRPr>
            </a:lvl5pPr>
            <a:lvl6pPr indent="0" lvl="5" marL="0" marR="0" algn="ctr">
              <a:lnSpc>
                <a:spcPct val="100000"/>
              </a:lnSpc>
              <a:spcBef>
                <a:spcPts val="0"/>
              </a:spcBef>
              <a:spcAft>
                <a:spcPts val="0"/>
              </a:spcAft>
              <a:buClr>
                <a:srgbClr val="585858"/>
              </a:buClr>
              <a:buSzPts val="1000"/>
              <a:buFont typeface="Arial"/>
              <a:buNone/>
              <a:defRPr sz="1000">
                <a:solidFill>
                  <a:srgbClr val="585858"/>
                </a:solidFill>
              </a:defRPr>
            </a:lvl6pPr>
            <a:lvl7pPr indent="0" lvl="6" marL="0" marR="0" algn="ctr">
              <a:lnSpc>
                <a:spcPct val="100000"/>
              </a:lnSpc>
              <a:spcBef>
                <a:spcPts val="0"/>
              </a:spcBef>
              <a:spcAft>
                <a:spcPts val="0"/>
              </a:spcAft>
              <a:buClr>
                <a:srgbClr val="585858"/>
              </a:buClr>
              <a:buSzPts val="1000"/>
              <a:buFont typeface="Arial"/>
              <a:buNone/>
              <a:defRPr sz="1000">
                <a:solidFill>
                  <a:srgbClr val="585858"/>
                </a:solidFill>
              </a:defRPr>
            </a:lvl7pPr>
            <a:lvl8pPr indent="0" lvl="7" marL="0" marR="0" algn="ctr">
              <a:lnSpc>
                <a:spcPct val="100000"/>
              </a:lnSpc>
              <a:spcBef>
                <a:spcPts val="0"/>
              </a:spcBef>
              <a:spcAft>
                <a:spcPts val="0"/>
              </a:spcAft>
              <a:buClr>
                <a:srgbClr val="585858"/>
              </a:buClr>
              <a:buSzPts val="1000"/>
              <a:buFont typeface="Arial"/>
              <a:buNone/>
              <a:defRPr sz="1000">
                <a:solidFill>
                  <a:srgbClr val="585858"/>
                </a:solidFill>
              </a:defRPr>
            </a:lvl8pPr>
            <a:lvl9pPr indent="0" lvl="8" marL="0" marR="0" algn="ct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ctr">
              <a:spcBef>
                <a:spcPts val="0"/>
              </a:spcBef>
              <a:spcAft>
                <a:spcPts val="0"/>
              </a:spcAft>
              <a:buNone/>
            </a:pPr>
            <a:fld id="{00000000-1234-1234-1234-123412341234}" type="slidenum">
              <a:rPr lang="en"/>
              <a:t>‹#›</a:t>
            </a:fld>
            <a:endParaRPr sz="500">
              <a:solidFill>
                <a:schemeClr val="dk2"/>
              </a:solidFill>
            </a:endParaRPr>
          </a:p>
        </p:txBody>
      </p:sp>
      <p:cxnSp>
        <p:nvCxnSpPr>
          <p:cNvPr id="93" name="Google Shape;93;p17"/>
          <p:cNvCxnSpPr/>
          <p:nvPr/>
        </p:nvCxnSpPr>
        <p:spPr>
          <a:xfrm flipH="1">
            <a:off x="375363" y="602175"/>
            <a:ext cx="8425913" cy="26100"/>
          </a:xfrm>
          <a:prstGeom prst="straightConnector1">
            <a:avLst/>
          </a:prstGeom>
          <a:noFill/>
          <a:ln cap="flat" cmpd="sng" w="9525">
            <a:solidFill>
              <a:srgbClr val="666666"/>
            </a:solidFill>
            <a:prstDash val="solid"/>
            <a:round/>
            <a:headEnd len="sm" w="sm" type="none"/>
            <a:tailEnd len="sm" w="sm" type="none"/>
          </a:ln>
        </p:spPr>
      </p:cxnSp>
      <p:cxnSp>
        <p:nvCxnSpPr>
          <p:cNvPr id="94" name="Google Shape;94;p17"/>
          <p:cNvCxnSpPr/>
          <p:nvPr/>
        </p:nvCxnSpPr>
        <p:spPr>
          <a:xfrm flipH="1">
            <a:off x="451572" y="621792"/>
            <a:ext cx="8425913" cy="26100"/>
          </a:xfrm>
          <a:prstGeom prst="straightConnector1">
            <a:avLst/>
          </a:prstGeom>
          <a:noFill/>
          <a:ln cap="flat" cmpd="sng" w="9525">
            <a:solidFill>
              <a:srgbClr val="A64D79"/>
            </a:solidFill>
            <a:prstDash val="solid"/>
            <a:round/>
            <a:headEnd len="sm" w="sm" type="none"/>
            <a:tailEnd len="sm" w="sm" type="none"/>
          </a:ln>
        </p:spPr>
      </p:cxnSp>
      <p:cxnSp>
        <p:nvCxnSpPr>
          <p:cNvPr id="95" name="Google Shape;95;p17"/>
          <p:cNvCxnSpPr/>
          <p:nvPr/>
        </p:nvCxnSpPr>
        <p:spPr>
          <a:xfrm flipH="1">
            <a:off x="344129" y="4793541"/>
            <a:ext cx="8488350" cy="12601"/>
          </a:xfrm>
          <a:prstGeom prst="straightConnector1">
            <a:avLst/>
          </a:prstGeom>
          <a:noFill/>
          <a:ln cap="flat" cmpd="sng" w="9525">
            <a:solidFill>
              <a:srgbClr val="A64D79"/>
            </a:solidFill>
            <a:prstDash val="solid"/>
            <a:round/>
            <a:headEnd len="sm" w="sm" type="none"/>
            <a:tailEnd len="sm" w="sm" type="none"/>
          </a:ln>
        </p:spPr>
      </p:cxnSp>
      <p:sp>
        <p:nvSpPr>
          <p:cNvPr id="96" name="Google Shape;96;p17"/>
          <p:cNvSpPr txBox="1"/>
          <p:nvPr>
            <p:ph type="title"/>
          </p:nvPr>
        </p:nvSpPr>
        <p:spPr>
          <a:xfrm>
            <a:off x="409476" y="136475"/>
            <a:ext cx="4763700" cy="393638"/>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rgbClr val="A64D79"/>
              </a:buClr>
              <a:buSzPts val="2500"/>
              <a:buFont typeface="Helvetica Neue"/>
              <a:buNone/>
              <a:defRPr sz="2500">
                <a:solidFill>
                  <a:srgbClr val="A64D79"/>
                </a:solidFill>
              </a:defRPr>
            </a:lvl1pPr>
            <a:lvl2pPr lvl="1" algn="l">
              <a:lnSpc>
                <a:spcPct val="100000"/>
              </a:lnSpc>
              <a:spcBef>
                <a:spcPts val="0"/>
              </a:spcBef>
              <a:spcAft>
                <a:spcPts val="0"/>
              </a:spcAft>
              <a:buClr>
                <a:srgbClr val="666666"/>
              </a:buClr>
              <a:buSzPts val="700"/>
              <a:buNone/>
              <a:defRPr sz="500"/>
            </a:lvl2pPr>
            <a:lvl3pPr lvl="2" algn="l">
              <a:lnSpc>
                <a:spcPct val="100000"/>
              </a:lnSpc>
              <a:spcBef>
                <a:spcPts val="0"/>
              </a:spcBef>
              <a:spcAft>
                <a:spcPts val="0"/>
              </a:spcAft>
              <a:buClr>
                <a:srgbClr val="666666"/>
              </a:buClr>
              <a:buSzPts val="700"/>
              <a:buNone/>
              <a:defRPr sz="500"/>
            </a:lvl3pPr>
            <a:lvl4pPr lvl="3" algn="l">
              <a:lnSpc>
                <a:spcPct val="100000"/>
              </a:lnSpc>
              <a:spcBef>
                <a:spcPts val="0"/>
              </a:spcBef>
              <a:spcAft>
                <a:spcPts val="0"/>
              </a:spcAft>
              <a:buClr>
                <a:srgbClr val="666666"/>
              </a:buClr>
              <a:buSzPts val="700"/>
              <a:buNone/>
              <a:defRPr sz="500"/>
            </a:lvl4pPr>
            <a:lvl5pPr lvl="4" algn="l">
              <a:lnSpc>
                <a:spcPct val="100000"/>
              </a:lnSpc>
              <a:spcBef>
                <a:spcPts val="0"/>
              </a:spcBef>
              <a:spcAft>
                <a:spcPts val="0"/>
              </a:spcAft>
              <a:buClr>
                <a:srgbClr val="666666"/>
              </a:buClr>
              <a:buSzPts val="700"/>
              <a:buNone/>
              <a:defRPr sz="500"/>
            </a:lvl5pPr>
            <a:lvl6pPr lvl="5" algn="l">
              <a:lnSpc>
                <a:spcPct val="100000"/>
              </a:lnSpc>
              <a:spcBef>
                <a:spcPts val="0"/>
              </a:spcBef>
              <a:spcAft>
                <a:spcPts val="0"/>
              </a:spcAft>
              <a:buClr>
                <a:srgbClr val="666666"/>
              </a:buClr>
              <a:buSzPts val="700"/>
              <a:buNone/>
              <a:defRPr sz="500"/>
            </a:lvl6pPr>
            <a:lvl7pPr lvl="6" algn="l">
              <a:lnSpc>
                <a:spcPct val="100000"/>
              </a:lnSpc>
              <a:spcBef>
                <a:spcPts val="0"/>
              </a:spcBef>
              <a:spcAft>
                <a:spcPts val="0"/>
              </a:spcAft>
              <a:buClr>
                <a:srgbClr val="666666"/>
              </a:buClr>
              <a:buSzPts val="700"/>
              <a:buNone/>
              <a:defRPr sz="500"/>
            </a:lvl7pPr>
            <a:lvl8pPr lvl="7" algn="l">
              <a:lnSpc>
                <a:spcPct val="100000"/>
              </a:lnSpc>
              <a:spcBef>
                <a:spcPts val="0"/>
              </a:spcBef>
              <a:spcAft>
                <a:spcPts val="0"/>
              </a:spcAft>
              <a:buClr>
                <a:srgbClr val="666666"/>
              </a:buClr>
              <a:buSzPts val="700"/>
              <a:buNone/>
              <a:defRPr sz="500"/>
            </a:lvl8pPr>
            <a:lvl9pPr lvl="8" algn="l">
              <a:lnSpc>
                <a:spcPct val="100000"/>
              </a:lnSpc>
              <a:spcBef>
                <a:spcPts val="0"/>
              </a:spcBef>
              <a:spcAft>
                <a:spcPts val="0"/>
              </a:spcAft>
              <a:buClr>
                <a:srgbClr val="666666"/>
              </a:buClr>
              <a:buSzPts val="700"/>
              <a:buNone/>
              <a:defRPr sz="500"/>
            </a:lvl9pPr>
          </a:lstStyle>
          <a:p/>
        </p:txBody>
      </p:sp>
      <p:pic>
        <p:nvPicPr>
          <p:cNvPr descr="Google Shape;33;p4" id="97" name="Google Shape;97;p17"/>
          <p:cNvPicPr preferRelativeResize="0"/>
          <p:nvPr/>
        </p:nvPicPr>
        <p:blipFill rotWithShape="1">
          <a:blip r:embed="rId2">
            <a:alphaModFix/>
          </a:blip>
          <a:srcRect b="0" l="0" r="0" t="0"/>
          <a:stretch/>
        </p:blipFill>
        <p:spPr>
          <a:xfrm>
            <a:off x="1340368" y="4818950"/>
            <a:ext cx="594722" cy="313650"/>
          </a:xfrm>
          <a:prstGeom prst="rect">
            <a:avLst/>
          </a:prstGeom>
          <a:noFill/>
          <a:ln>
            <a:noFill/>
          </a:ln>
        </p:spPr>
      </p:pic>
      <p:pic>
        <p:nvPicPr>
          <p:cNvPr descr="Google Shape;34;p4" id="98" name="Google Shape;98;p17"/>
          <p:cNvPicPr preferRelativeResize="0"/>
          <p:nvPr/>
        </p:nvPicPr>
        <p:blipFill rotWithShape="1">
          <a:blip r:embed="rId3">
            <a:alphaModFix/>
          </a:blip>
          <a:srcRect b="16649" l="0" r="0" t="12256"/>
          <a:stretch/>
        </p:blipFill>
        <p:spPr>
          <a:xfrm>
            <a:off x="375322" y="4852088"/>
            <a:ext cx="965045" cy="2473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9"/>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5" name="Google Shape;105;p19"/>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07" name="Google Shape;107;p19"/>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08" name="Google Shape;108;p19"/>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09" name="Google Shape;109;p19"/>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9"/>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11" name="Google Shape;111;p19"/>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12" name="Google Shape;112;p19"/>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0"/>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5" name="Google Shape;115;p20"/>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17" name="Google Shape;117;p20"/>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18" name="Google Shape;118;p20"/>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119" name="Google Shape;119;p20"/>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pic>
        <p:nvPicPr>
          <p:cNvPr id="121" name="Google Shape;121;p21"/>
          <p:cNvPicPr preferRelativeResize="0"/>
          <p:nvPr/>
        </p:nvPicPr>
        <p:blipFill>
          <a:blip r:embed="rId2">
            <a:alphaModFix/>
          </a:blip>
          <a:stretch>
            <a:fillRect/>
          </a:stretch>
        </p:blipFill>
        <p:spPr>
          <a:xfrm>
            <a:off x="0" y="0"/>
            <a:ext cx="9144000" cy="589225"/>
          </a:xfrm>
          <a:prstGeom prst="rect">
            <a:avLst/>
          </a:prstGeom>
          <a:noFill/>
          <a:ln>
            <a:noFill/>
          </a:ln>
        </p:spPr>
      </p:pic>
      <p:sp>
        <p:nvSpPr>
          <p:cNvPr id="122" name="Google Shape;122;p21"/>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21"/>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125" name="Google Shape;125;p21"/>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126" name="Google Shape;126;p2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127" name="Google Shape;127;p21"/>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128" name="Shape 128"/>
        <p:cNvGrpSpPr/>
        <p:nvPr/>
      </p:nvGrpSpPr>
      <p:grpSpPr>
        <a:xfrm>
          <a:off x="0" y="0"/>
          <a:ext cx="0" cy="0"/>
          <a:chOff x="0" y="0"/>
          <a:chExt cx="0" cy="0"/>
        </a:xfrm>
      </p:grpSpPr>
      <p:pic>
        <p:nvPicPr>
          <p:cNvPr id="129" name="Google Shape;129;p22"/>
          <p:cNvPicPr preferRelativeResize="0"/>
          <p:nvPr/>
        </p:nvPicPr>
        <p:blipFill>
          <a:blip r:embed="rId2">
            <a:alphaModFix/>
          </a:blip>
          <a:stretch>
            <a:fillRect/>
          </a:stretch>
        </p:blipFill>
        <p:spPr>
          <a:xfrm>
            <a:off x="0" y="0"/>
            <a:ext cx="9144000" cy="596150"/>
          </a:xfrm>
          <a:prstGeom prst="rect">
            <a:avLst/>
          </a:prstGeom>
          <a:noFill/>
          <a:ln>
            <a:noFill/>
          </a:ln>
        </p:spPr>
      </p:pic>
      <p:sp>
        <p:nvSpPr>
          <p:cNvPr id="130" name="Google Shape;130;p22"/>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132" name="Google Shape;132;p22"/>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133" name="Google Shape;133;p22"/>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134" name="Google Shape;134;p22"/>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0" name="Google Shape;14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674EA7"/>
              </a:buClr>
              <a:buSzPts val="1400"/>
              <a:buChar char="●"/>
              <a:defRPr sz="1400">
                <a:solidFill>
                  <a:srgbClr val="674EA7"/>
                </a:solidFill>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3" name="Google Shape;143;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674EA7"/>
              </a:buClr>
              <a:buSzPts val="1400"/>
              <a:buChar char="●"/>
              <a:defRPr sz="1400">
                <a:solidFill>
                  <a:srgbClr val="674EA7"/>
                </a:solidFill>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44" name="Google Shape;14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45" name="Google Shape;145;p25"/>
          <p:cNvPicPr preferRelativeResize="0"/>
          <p:nvPr/>
        </p:nvPicPr>
        <p:blipFill>
          <a:blip r:embed="rId2">
            <a:alphaModFix/>
          </a:blip>
          <a:stretch>
            <a:fillRect/>
          </a:stretch>
        </p:blipFill>
        <p:spPr>
          <a:xfrm>
            <a:off x="0" y="0"/>
            <a:ext cx="9144000" cy="758351"/>
          </a:xfrm>
          <a:prstGeom prst="rect">
            <a:avLst/>
          </a:prstGeom>
          <a:noFill/>
          <a:ln>
            <a:noFill/>
          </a:ln>
        </p:spPr>
      </p:pic>
      <p:sp>
        <p:nvSpPr>
          <p:cNvPr id="146" name="Google Shape;146;p25"/>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 name="Shape 147"/>
        <p:cNvGrpSpPr/>
        <p:nvPr/>
      </p:nvGrpSpPr>
      <p:grpSpPr>
        <a:xfrm>
          <a:off x="0" y="0"/>
          <a:ext cx="0" cy="0"/>
          <a:chOff x="0" y="0"/>
          <a:chExt cx="0" cy="0"/>
        </a:xfrm>
      </p:grpSpPr>
      <p:sp>
        <p:nvSpPr>
          <p:cNvPr id="148" name="Google Shape;148;p2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9" name="Google Shape;14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2" name="Google Shape;152;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3" name="Shape 153"/>
        <p:cNvGrpSpPr/>
        <p:nvPr/>
      </p:nvGrpSpPr>
      <p:grpSpPr>
        <a:xfrm>
          <a:off x="0" y="0"/>
          <a:ext cx="0" cy="0"/>
          <a:chOff x="0" y="0"/>
          <a:chExt cx="0" cy="0"/>
        </a:xfrm>
      </p:grpSpPr>
      <p:sp>
        <p:nvSpPr>
          <p:cNvPr id="154" name="Google Shape;154;p28"/>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rgbClr val="674EA7"/>
              </a:buClr>
              <a:buSzPts val="4200"/>
              <a:buNone/>
              <a:defRPr sz="4200">
                <a:solidFill>
                  <a:srgbClr val="674EA7"/>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6" name="Google Shape;156;p28"/>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7" name="Google Shape;157;p2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58" name="Google Shape;15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2" name="Google Shape;162;p2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3" name="Google Shape;163;p2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64" name="Google Shape;16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5" name="Shape 165"/>
        <p:cNvGrpSpPr/>
        <p:nvPr/>
      </p:nvGrpSpPr>
      <p:grpSpPr>
        <a:xfrm>
          <a:off x="0" y="0"/>
          <a:ext cx="0" cy="0"/>
          <a:chOff x="0" y="0"/>
          <a:chExt cx="0" cy="0"/>
        </a:xfrm>
      </p:grpSpPr>
      <p:sp>
        <p:nvSpPr>
          <p:cNvPr id="166" name="Google Shape;166;p3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67" name="Google Shape;16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8" name="Shape 168"/>
        <p:cNvGrpSpPr/>
        <p:nvPr/>
      </p:nvGrpSpPr>
      <p:grpSpPr>
        <a:xfrm>
          <a:off x="0" y="0"/>
          <a:ext cx="0" cy="0"/>
          <a:chOff x="0" y="0"/>
          <a:chExt cx="0" cy="0"/>
        </a:xfrm>
      </p:grpSpPr>
      <p:sp>
        <p:nvSpPr>
          <p:cNvPr id="169" name="Google Shape;1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170" name="Shape 170"/>
        <p:cNvGrpSpPr/>
        <p:nvPr/>
      </p:nvGrpSpPr>
      <p:grpSpPr>
        <a:xfrm>
          <a:off x="0" y="0"/>
          <a:ext cx="0" cy="0"/>
          <a:chOff x="0" y="0"/>
          <a:chExt cx="0" cy="0"/>
        </a:xfrm>
      </p:grpSpPr>
      <p:pic>
        <p:nvPicPr>
          <p:cNvPr descr="Screen Shot 2021-02-28 at 11.10.21 PM.png" id="171" name="Google Shape;171;p32"/>
          <p:cNvPicPr preferRelativeResize="0"/>
          <p:nvPr/>
        </p:nvPicPr>
        <p:blipFill rotWithShape="1">
          <a:blip r:embed="rId2">
            <a:alphaModFix/>
          </a:blip>
          <a:srcRect b="0" l="0" r="0" t="0"/>
          <a:stretch/>
        </p:blipFill>
        <p:spPr>
          <a:xfrm>
            <a:off x="0" y="-10621"/>
            <a:ext cx="6858001" cy="946838"/>
          </a:xfrm>
          <a:prstGeom prst="rect">
            <a:avLst/>
          </a:prstGeom>
          <a:noFill/>
          <a:ln>
            <a:noFill/>
          </a:ln>
        </p:spPr>
      </p:pic>
      <p:sp>
        <p:nvSpPr>
          <p:cNvPr id="172" name="Google Shape;172;p3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rmAutofit/>
          </a:bodyPr>
          <a:lstStyle>
            <a:lvl1pPr indent="-336550" lvl="0" marL="457200" rtl="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1pPr>
            <a:lvl2pPr indent="-336550" lvl="1" marL="914400" rtl="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2pPr>
            <a:lvl3pPr indent="-336550" lvl="2" marL="1371600" rtl="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3pPr>
            <a:lvl4pPr indent="-336550" lvl="3" marL="1828800" rtl="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4pPr>
            <a:lvl5pPr indent="-336550" lvl="4" marL="2286000" rtl="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5pPr>
            <a:lvl6pPr indent="-336550" lvl="5" marL="2743200" rtl="0" algn="l">
              <a:lnSpc>
                <a:spcPct val="100000"/>
              </a:lnSpc>
              <a:spcBef>
                <a:spcPts val="2700"/>
              </a:spcBef>
              <a:spcAft>
                <a:spcPts val="0"/>
              </a:spcAft>
              <a:buClr>
                <a:srgbClr val="000000"/>
              </a:buClr>
              <a:buSzPts val="1700"/>
              <a:buChar char="▹"/>
              <a:defRPr sz="900"/>
            </a:lvl6pPr>
            <a:lvl7pPr indent="-336550" lvl="6" marL="3200400" rtl="0" algn="l">
              <a:lnSpc>
                <a:spcPct val="100000"/>
              </a:lnSpc>
              <a:spcBef>
                <a:spcPts val="2700"/>
              </a:spcBef>
              <a:spcAft>
                <a:spcPts val="0"/>
              </a:spcAft>
              <a:buClr>
                <a:srgbClr val="000000"/>
              </a:buClr>
              <a:buSzPts val="1700"/>
              <a:buChar char="◆"/>
              <a:defRPr sz="900"/>
            </a:lvl7pPr>
            <a:lvl8pPr indent="-336550" lvl="7" marL="3657600" rtl="0" algn="l">
              <a:lnSpc>
                <a:spcPct val="100000"/>
              </a:lnSpc>
              <a:spcBef>
                <a:spcPts val="2700"/>
              </a:spcBef>
              <a:spcAft>
                <a:spcPts val="0"/>
              </a:spcAft>
              <a:buClr>
                <a:srgbClr val="000000"/>
              </a:buClr>
              <a:buSzPts val="1700"/>
              <a:buChar char="◇"/>
              <a:defRPr sz="900"/>
            </a:lvl8pPr>
            <a:lvl9pPr indent="-336550" lvl="8" marL="4114800" rtl="0" algn="l">
              <a:lnSpc>
                <a:spcPct val="100000"/>
              </a:lnSpc>
              <a:spcBef>
                <a:spcPts val="2700"/>
              </a:spcBef>
              <a:spcAft>
                <a:spcPts val="0"/>
              </a:spcAft>
              <a:buClr>
                <a:srgbClr val="000000"/>
              </a:buClr>
              <a:buSzPts val="1700"/>
              <a:buChar char="▪"/>
              <a:defRPr sz="900"/>
            </a:lvl9pPr>
          </a:lstStyle>
          <a:p/>
        </p:txBody>
      </p:sp>
      <p:sp>
        <p:nvSpPr>
          <p:cNvPr id="173" name="Google Shape;173;p32"/>
          <p:cNvSpPr/>
          <p:nvPr/>
        </p:nvSpPr>
        <p:spPr>
          <a:xfrm>
            <a:off x="77743" y="42014"/>
            <a:ext cx="6909000" cy="767100"/>
          </a:xfrm>
          <a:prstGeom prst="rect">
            <a:avLst/>
          </a:prstGeom>
          <a:solidFill>
            <a:srgbClr val="266EF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174" name="Google Shape;174;p32"/>
          <p:cNvSpPr txBox="1"/>
          <p:nvPr>
            <p:ph type="title"/>
          </p:nvPr>
        </p:nvSpPr>
        <p:spPr>
          <a:xfrm>
            <a:off x="-80123" y="-157515"/>
            <a:ext cx="7076400" cy="1138500"/>
          </a:xfrm>
          <a:prstGeom prst="rect">
            <a:avLst/>
          </a:prstGeom>
          <a:noFill/>
          <a:ln>
            <a:noFill/>
          </a:ln>
        </p:spPr>
        <p:txBody>
          <a:bodyPr anchorCtr="0" anchor="ctr" bIns="32750" lIns="32750" spcFirstLastPara="1" rIns="32750" wrap="square" tIns="32750">
            <a:normAutofit/>
          </a:bodyPr>
          <a:lstStyle>
            <a:lvl1pPr lvl="0" rtl="0" algn="ctr">
              <a:lnSpc>
                <a:spcPct val="100000"/>
              </a:lnSpc>
              <a:spcBef>
                <a:spcPts val="0"/>
              </a:spcBef>
              <a:spcAft>
                <a:spcPts val="0"/>
              </a:spcAft>
              <a:buClr>
                <a:srgbClr val="FFFFFF"/>
              </a:buClr>
              <a:buSzPts val="2300"/>
              <a:buFont typeface="Saira"/>
              <a:buNone/>
              <a:defRPr sz="2300">
                <a:solidFill>
                  <a:srgbClr val="FFFFFF"/>
                </a:solidFill>
                <a:latin typeface="Saira"/>
                <a:ea typeface="Saira"/>
                <a:cs typeface="Saira"/>
                <a:sym typeface="Saira"/>
              </a:defRPr>
            </a:lvl1pPr>
            <a:lvl2pPr lvl="1" rtl="0" algn="ctr">
              <a:lnSpc>
                <a:spcPct val="100000"/>
              </a:lnSpc>
              <a:spcBef>
                <a:spcPts val="0"/>
              </a:spcBef>
              <a:spcAft>
                <a:spcPts val="0"/>
              </a:spcAft>
              <a:buClr>
                <a:srgbClr val="000000"/>
              </a:buClr>
              <a:buSzPts val="1200"/>
              <a:buNone/>
              <a:defRPr sz="900"/>
            </a:lvl2pPr>
            <a:lvl3pPr lvl="2" rtl="0" algn="ctr">
              <a:lnSpc>
                <a:spcPct val="100000"/>
              </a:lnSpc>
              <a:spcBef>
                <a:spcPts val="0"/>
              </a:spcBef>
              <a:spcAft>
                <a:spcPts val="0"/>
              </a:spcAft>
              <a:buClr>
                <a:srgbClr val="000000"/>
              </a:buClr>
              <a:buSzPts val="1200"/>
              <a:buNone/>
              <a:defRPr sz="900"/>
            </a:lvl3pPr>
            <a:lvl4pPr lvl="3" rtl="0" algn="ctr">
              <a:lnSpc>
                <a:spcPct val="100000"/>
              </a:lnSpc>
              <a:spcBef>
                <a:spcPts val="0"/>
              </a:spcBef>
              <a:spcAft>
                <a:spcPts val="0"/>
              </a:spcAft>
              <a:buClr>
                <a:srgbClr val="000000"/>
              </a:buClr>
              <a:buSzPts val="1200"/>
              <a:buNone/>
              <a:defRPr sz="900"/>
            </a:lvl4pPr>
            <a:lvl5pPr lvl="4" rtl="0" algn="ctr">
              <a:lnSpc>
                <a:spcPct val="100000"/>
              </a:lnSpc>
              <a:spcBef>
                <a:spcPts val="0"/>
              </a:spcBef>
              <a:spcAft>
                <a:spcPts val="0"/>
              </a:spcAft>
              <a:buClr>
                <a:srgbClr val="000000"/>
              </a:buClr>
              <a:buSzPts val="1200"/>
              <a:buNone/>
              <a:defRPr sz="900"/>
            </a:lvl5pPr>
            <a:lvl6pPr lvl="5" rtl="0" algn="ctr">
              <a:lnSpc>
                <a:spcPct val="100000"/>
              </a:lnSpc>
              <a:spcBef>
                <a:spcPts val="0"/>
              </a:spcBef>
              <a:spcAft>
                <a:spcPts val="0"/>
              </a:spcAft>
              <a:buClr>
                <a:srgbClr val="000000"/>
              </a:buClr>
              <a:buSzPts val="1200"/>
              <a:buNone/>
              <a:defRPr sz="900"/>
            </a:lvl6pPr>
            <a:lvl7pPr lvl="6" rtl="0" algn="ctr">
              <a:lnSpc>
                <a:spcPct val="100000"/>
              </a:lnSpc>
              <a:spcBef>
                <a:spcPts val="0"/>
              </a:spcBef>
              <a:spcAft>
                <a:spcPts val="0"/>
              </a:spcAft>
              <a:buClr>
                <a:srgbClr val="000000"/>
              </a:buClr>
              <a:buSzPts val="1200"/>
              <a:buNone/>
              <a:defRPr sz="900"/>
            </a:lvl7pPr>
            <a:lvl8pPr lvl="7" rtl="0" algn="ctr">
              <a:lnSpc>
                <a:spcPct val="100000"/>
              </a:lnSpc>
              <a:spcBef>
                <a:spcPts val="0"/>
              </a:spcBef>
              <a:spcAft>
                <a:spcPts val="0"/>
              </a:spcAft>
              <a:buClr>
                <a:srgbClr val="000000"/>
              </a:buClr>
              <a:buSzPts val="1200"/>
              <a:buNone/>
              <a:defRPr sz="900"/>
            </a:lvl8pPr>
            <a:lvl9pPr lvl="8" rtl="0" algn="ctr">
              <a:lnSpc>
                <a:spcPct val="100000"/>
              </a:lnSpc>
              <a:spcBef>
                <a:spcPts val="0"/>
              </a:spcBef>
              <a:spcAft>
                <a:spcPts val="0"/>
              </a:spcAft>
              <a:buClr>
                <a:srgbClr val="000000"/>
              </a:buClr>
              <a:buSzPts val="1200"/>
              <a:buNone/>
              <a:defRPr sz="900"/>
            </a:lvl9pPr>
          </a:lstStyle>
          <a:p/>
        </p:txBody>
      </p:sp>
      <p:sp>
        <p:nvSpPr>
          <p:cNvPr id="175" name="Google Shape;175;p32"/>
          <p:cNvSpPr txBox="1"/>
          <p:nvPr>
            <p:ph idx="12" type="sldNum"/>
          </p:nvPr>
        </p:nvSpPr>
        <p:spPr>
          <a:xfrm>
            <a:off x="4437983" y="4878958"/>
            <a:ext cx="259200" cy="250800"/>
          </a:xfrm>
          <a:prstGeom prst="rect">
            <a:avLst/>
          </a:prstGeom>
          <a:noFill/>
          <a:ln>
            <a:noFill/>
          </a:ln>
        </p:spPr>
        <p:txBody>
          <a:bodyPr anchorCtr="0" anchor="t" bIns="32750" lIns="32750" spcFirstLastPara="1" rIns="32750" wrap="square" tIns="32750">
            <a:spAutoFit/>
          </a:bodyPr>
          <a:lstStyle>
            <a:lvl1pPr indent="0" lvl="0"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cor Layout Items">
  <p:cSld name="CUSTOM">
    <p:spTree>
      <p:nvGrpSpPr>
        <p:cNvPr id="176" name="Shape 176"/>
        <p:cNvGrpSpPr/>
        <p:nvPr/>
      </p:nvGrpSpPr>
      <p:grpSpPr>
        <a:xfrm>
          <a:off x="0" y="0"/>
          <a:ext cx="0" cy="0"/>
          <a:chOff x="0" y="0"/>
          <a:chExt cx="0" cy="0"/>
        </a:xfrm>
      </p:grpSpPr>
      <p:sp>
        <p:nvSpPr>
          <p:cNvPr id="177" name="Google Shape;177;p33"/>
          <p:cNvSpPr txBox="1"/>
          <p:nvPr/>
        </p:nvSpPr>
        <p:spPr>
          <a:xfrm>
            <a:off x="4389583" y="4778967"/>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cxnSp>
        <p:nvCxnSpPr>
          <p:cNvPr id="178" name="Google Shape;178;p33"/>
          <p:cNvCxnSpPr/>
          <p:nvPr/>
        </p:nvCxnSpPr>
        <p:spPr>
          <a:xfrm flipH="1">
            <a:off x="375275" y="602175"/>
            <a:ext cx="8424900" cy="26100"/>
          </a:xfrm>
          <a:prstGeom prst="straightConnector1">
            <a:avLst/>
          </a:prstGeom>
          <a:noFill/>
          <a:ln cap="flat" cmpd="sng" w="9525">
            <a:solidFill>
              <a:srgbClr val="666666"/>
            </a:solidFill>
            <a:prstDash val="solid"/>
            <a:round/>
            <a:headEnd len="med" w="med" type="none"/>
            <a:tailEnd len="med" w="med" type="none"/>
          </a:ln>
        </p:spPr>
      </p:cxnSp>
      <p:cxnSp>
        <p:nvCxnSpPr>
          <p:cNvPr id="179" name="Google Shape;179;p33"/>
          <p:cNvCxnSpPr/>
          <p:nvPr/>
        </p:nvCxnSpPr>
        <p:spPr>
          <a:xfrm flipH="1">
            <a:off x="451475" y="621792"/>
            <a:ext cx="8424900" cy="26100"/>
          </a:xfrm>
          <a:prstGeom prst="straightConnector1">
            <a:avLst/>
          </a:prstGeom>
          <a:noFill/>
          <a:ln cap="flat" cmpd="sng" w="9525">
            <a:solidFill>
              <a:srgbClr val="A64D79"/>
            </a:solidFill>
            <a:prstDash val="solid"/>
            <a:round/>
            <a:headEnd len="med" w="med" type="none"/>
            <a:tailEnd len="med" w="med" type="none"/>
          </a:ln>
        </p:spPr>
      </p:cxnSp>
      <p:cxnSp>
        <p:nvCxnSpPr>
          <p:cNvPr id="180" name="Google Shape;180;p33"/>
          <p:cNvCxnSpPr/>
          <p:nvPr/>
        </p:nvCxnSpPr>
        <p:spPr>
          <a:xfrm flipH="1">
            <a:off x="344075" y="4793542"/>
            <a:ext cx="8487300" cy="12600"/>
          </a:xfrm>
          <a:prstGeom prst="straightConnector1">
            <a:avLst/>
          </a:prstGeom>
          <a:noFill/>
          <a:ln cap="flat" cmpd="sng" w="9525">
            <a:solidFill>
              <a:srgbClr val="A64D79"/>
            </a:solidFill>
            <a:prstDash val="solid"/>
            <a:round/>
            <a:headEnd len="med" w="med" type="none"/>
            <a:tailEnd len="med" w="med" type="none"/>
          </a:ln>
        </p:spPr>
      </p:cxnSp>
      <p:sp>
        <p:nvSpPr>
          <p:cNvPr id="181" name="Google Shape;181;p33"/>
          <p:cNvSpPr txBox="1"/>
          <p:nvPr>
            <p:ph type="title"/>
          </p:nvPr>
        </p:nvSpPr>
        <p:spPr>
          <a:xfrm>
            <a:off x="409425" y="136475"/>
            <a:ext cx="4763100" cy="393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4D79"/>
              </a:buClr>
              <a:buSzPts val="2800"/>
              <a:buNone/>
              <a:defRPr>
                <a:solidFill>
                  <a:srgbClr val="A64D79"/>
                </a:solidFill>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pic>
        <p:nvPicPr>
          <p:cNvPr id="182" name="Google Shape;182;p33"/>
          <p:cNvPicPr preferRelativeResize="0"/>
          <p:nvPr/>
        </p:nvPicPr>
        <p:blipFill>
          <a:blip r:embed="rId2">
            <a:alphaModFix/>
          </a:blip>
          <a:stretch>
            <a:fillRect/>
          </a:stretch>
        </p:blipFill>
        <p:spPr>
          <a:xfrm>
            <a:off x="1340201" y="4818950"/>
            <a:ext cx="594647" cy="313649"/>
          </a:xfrm>
          <a:prstGeom prst="rect">
            <a:avLst/>
          </a:prstGeom>
          <a:noFill/>
          <a:ln>
            <a:noFill/>
          </a:ln>
        </p:spPr>
      </p:pic>
      <p:pic>
        <p:nvPicPr>
          <p:cNvPr id="183" name="Google Shape;183;p33"/>
          <p:cNvPicPr preferRelativeResize="0"/>
          <p:nvPr/>
        </p:nvPicPr>
        <p:blipFill rotWithShape="1">
          <a:blip r:embed="rId3">
            <a:alphaModFix/>
          </a:blip>
          <a:srcRect b="16650" l="0" r="0" t="12256"/>
          <a:stretch/>
        </p:blipFill>
        <p:spPr>
          <a:xfrm>
            <a:off x="375275" y="4852088"/>
            <a:ext cx="964925" cy="247375"/>
          </a:xfrm>
          <a:prstGeom prst="rect">
            <a:avLst/>
          </a:prstGeom>
          <a:noFill/>
          <a:ln>
            <a:noFill/>
          </a:ln>
        </p:spPr>
      </p:pic>
      <p:sp>
        <p:nvSpPr>
          <p:cNvPr id="184" name="Google Shape;184;p33"/>
          <p:cNvSpPr txBox="1"/>
          <p:nvPr>
            <p:ph idx="1" type="body"/>
          </p:nvPr>
        </p:nvSpPr>
        <p:spPr>
          <a:xfrm>
            <a:off x="497975" y="797250"/>
            <a:ext cx="8331900" cy="354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666666"/>
              </a:buClr>
              <a:buSzPts val="1400"/>
              <a:buFont typeface="Nunito"/>
              <a:buChar char="●"/>
              <a:defRPr sz="1400">
                <a:solidFill>
                  <a:srgbClr val="666666"/>
                </a:solidFill>
                <a:latin typeface="Nunito"/>
                <a:ea typeface="Nunito"/>
                <a:cs typeface="Nunito"/>
                <a:sym typeface="Nunito"/>
              </a:defRPr>
            </a:lvl1pPr>
            <a:lvl2pPr indent="-317500" lvl="1" marL="9144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2pPr>
            <a:lvl3pPr indent="-317500" lvl="2" marL="13716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3pPr>
            <a:lvl4pPr indent="-317500" lvl="3" marL="18288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4pPr>
            <a:lvl5pPr indent="-317500" lvl="4" marL="22860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5pPr>
            <a:lvl6pPr indent="-317500" lvl="5" marL="27432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6pPr>
            <a:lvl7pPr indent="-317500" lvl="6" marL="32004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7pPr>
            <a:lvl8pPr indent="-317500" lvl="7" marL="36576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8pPr>
            <a:lvl9pPr indent="-317500" lvl="8" marL="41148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cor Layout text">
  <p:cSld name="CUSTOM_1">
    <p:spTree>
      <p:nvGrpSpPr>
        <p:cNvPr id="185" name="Shape 185"/>
        <p:cNvGrpSpPr/>
        <p:nvPr/>
      </p:nvGrpSpPr>
      <p:grpSpPr>
        <a:xfrm>
          <a:off x="0" y="0"/>
          <a:ext cx="0" cy="0"/>
          <a:chOff x="0" y="0"/>
          <a:chExt cx="0" cy="0"/>
        </a:xfrm>
      </p:grpSpPr>
      <p:sp>
        <p:nvSpPr>
          <p:cNvPr id="186" name="Google Shape;186;p34"/>
          <p:cNvSpPr txBox="1"/>
          <p:nvPr/>
        </p:nvSpPr>
        <p:spPr>
          <a:xfrm>
            <a:off x="4389583" y="4778967"/>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cxnSp>
        <p:nvCxnSpPr>
          <p:cNvPr id="187" name="Google Shape;187;p34"/>
          <p:cNvCxnSpPr/>
          <p:nvPr/>
        </p:nvCxnSpPr>
        <p:spPr>
          <a:xfrm flipH="1">
            <a:off x="375275" y="602175"/>
            <a:ext cx="8424900" cy="26100"/>
          </a:xfrm>
          <a:prstGeom prst="straightConnector1">
            <a:avLst/>
          </a:prstGeom>
          <a:noFill/>
          <a:ln cap="flat" cmpd="sng" w="9525">
            <a:solidFill>
              <a:srgbClr val="666666"/>
            </a:solidFill>
            <a:prstDash val="solid"/>
            <a:round/>
            <a:headEnd len="med" w="med" type="none"/>
            <a:tailEnd len="med" w="med" type="none"/>
          </a:ln>
        </p:spPr>
      </p:cxnSp>
      <p:cxnSp>
        <p:nvCxnSpPr>
          <p:cNvPr id="188" name="Google Shape;188;p34"/>
          <p:cNvCxnSpPr/>
          <p:nvPr/>
        </p:nvCxnSpPr>
        <p:spPr>
          <a:xfrm flipH="1">
            <a:off x="451475" y="621792"/>
            <a:ext cx="8424900" cy="26100"/>
          </a:xfrm>
          <a:prstGeom prst="straightConnector1">
            <a:avLst/>
          </a:prstGeom>
          <a:noFill/>
          <a:ln cap="flat" cmpd="sng" w="9525">
            <a:solidFill>
              <a:srgbClr val="A64D79"/>
            </a:solidFill>
            <a:prstDash val="solid"/>
            <a:round/>
            <a:headEnd len="med" w="med" type="none"/>
            <a:tailEnd len="med" w="med" type="none"/>
          </a:ln>
        </p:spPr>
      </p:cxnSp>
      <p:cxnSp>
        <p:nvCxnSpPr>
          <p:cNvPr id="189" name="Google Shape;189;p34"/>
          <p:cNvCxnSpPr/>
          <p:nvPr/>
        </p:nvCxnSpPr>
        <p:spPr>
          <a:xfrm flipH="1">
            <a:off x="344075" y="4793542"/>
            <a:ext cx="8487300" cy="12600"/>
          </a:xfrm>
          <a:prstGeom prst="straightConnector1">
            <a:avLst/>
          </a:prstGeom>
          <a:noFill/>
          <a:ln cap="flat" cmpd="sng" w="9525">
            <a:solidFill>
              <a:srgbClr val="A64D79"/>
            </a:solidFill>
            <a:prstDash val="solid"/>
            <a:round/>
            <a:headEnd len="med" w="med" type="none"/>
            <a:tailEnd len="med" w="med" type="none"/>
          </a:ln>
        </p:spPr>
      </p:cxnSp>
      <p:sp>
        <p:nvSpPr>
          <p:cNvPr id="190" name="Google Shape;190;p34"/>
          <p:cNvSpPr txBox="1"/>
          <p:nvPr>
            <p:ph type="title"/>
          </p:nvPr>
        </p:nvSpPr>
        <p:spPr>
          <a:xfrm>
            <a:off x="409425" y="136475"/>
            <a:ext cx="4763100" cy="393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4D79"/>
              </a:buClr>
              <a:buSzPts val="2800"/>
              <a:buNone/>
              <a:defRPr>
                <a:solidFill>
                  <a:srgbClr val="A64D79"/>
                </a:solidFill>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pic>
        <p:nvPicPr>
          <p:cNvPr id="191" name="Google Shape;191;p34"/>
          <p:cNvPicPr preferRelativeResize="0"/>
          <p:nvPr/>
        </p:nvPicPr>
        <p:blipFill>
          <a:blip r:embed="rId2">
            <a:alphaModFix/>
          </a:blip>
          <a:stretch>
            <a:fillRect/>
          </a:stretch>
        </p:blipFill>
        <p:spPr>
          <a:xfrm>
            <a:off x="1340201" y="4818950"/>
            <a:ext cx="594647" cy="313649"/>
          </a:xfrm>
          <a:prstGeom prst="rect">
            <a:avLst/>
          </a:prstGeom>
          <a:noFill/>
          <a:ln>
            <a:noFill/>
          </a:ln>
        </p:spPr>
      </p:pic>
      <p:pic>
        <p:nvPicPr>
          <p:cNvPr id="192" name="Google Shape;192;p34"/>
          <p:cNvPicPr preferRelativeResize="0"/>
          <p:nvPr/>
        </p:nvPicPr>
        <p:blipFill rotWithShape="1">
          <a:blip r:embed="rId3">
            <a:alphaModFix/>
          </a:blip>
          <a:srcRect b="16650" l="0" r="0" t="12256"/>
          <a:stretch/>
        </p:blipFill>
        <p:spPr>
          <a:xfrm>
            <a:off x="375275" y="4852088"/>
            <a:ext cx="964925" cy="247375"/>
          </a:xfrm>
          <a:prstGeom prst="rect">
            <a:avLst/>
          </a:prstGeom>
          <a:noFill/>
          <a:ln>
            <a:noFill/>
          </a:ln>
        </p:spPr>
      </p:pic>
      <p:sp>
        <p:nvSpPr>
          <p:cNvPr id="193" name="Google Shape;193;p34"/>
          <p:cNvSpPr txBox="1"/>
          <p:nvPr>
            <p:ph idx="2" type="title"/>
          </p:nvPr>
        </p:nvSpPr>
        <p:spPr>
          <a:xfrm>
            <a:off x="311700" y="739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1.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01" name="Google Shape;10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rtl="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rtl="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rtl="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rtl="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rtl="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rtl="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rtl="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rtl="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102" name="Google Shape;10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5.png"/><Relationship Id="rId4" Type="http://schemas.openxmlformats.org/officeDocument/2006/relationships/image" Target="../media/image36.png"/><Relationship Id="rId5"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5.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48.png"/><Relationship Id="rId8" Type="http://schemas.openxmlformats.org/officeDocument/2006/relationships/image" Target="../media/image50.png"/></Relationships>
</file>

<file path=ppt/slides/_rels/slide25.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7.png"/><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46.png"/><Relationship Id="rId9" Type="http://schemas.openxmlformats.org/officeDocument/2006/relationships/image" Target="../media/image56.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4.png"/><Relationship Id="rId8"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58.png"/><Relationship Id="rId9" Type="http://schemas.openxmlformats.org/officeDocument/2006/relationships/image" Target="../media/image76.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1.png"/><Relationship Id="rId8"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76.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64.png"/><Relationship Id="rId4" Type="http://schemas.openxmlformats.org/officeDocument/2006/relationships/image" Target="../media/image115.png"/><Relationship Id="rId5" Type="http://schemas.openxmlformats.org/officeDocument/2006/relationships/image" Target="../media/image114.png"/><Relationship Id="rId6" Type="http://schemas.openxmlformats.org/officeDocument/2006/relationships/image" Target="../media/image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1.png"/><Relationship Id="rId7"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9.png"/><Relationship Id="rId4" Type="http://schemas.openxmlformats.org/officeDocument/2006/relationships/image" Target="../media/image63.png"/><Relationship Id="rId9" Type="http://schemas.openxmlformats.org/officeDocument/2006/relationships/image" Target="../media/image79.png"/><Relationship Id="rId5" Type="http://schemas.openxmlformats.org/officeDocument/2006/relationships/image" Target="../media/image66.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8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2.png"/><Relationship Id="rId4"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8.png"/><Relationship Id="rId4" Type="http://schemas.openxmlformats.org/officeDocument/2006/relationships/hyperlink" Target="http://docs.bioinfo.cipf.es/projects/1/wiki/Predictors_methods" TargetMode="External"/><Relationship Id="rId5" Type="http://schemas.openxmlformats.org/officeDocument/2006/relationships/hyperlink" Target="https://web.archive.org/web/20140103211226/http://docs.bioinfo.cipf.es/projects/1/wiki/Predictors_methods" TargetMode="External"/><Relationship Id="rId6" Type="http://schemas.openxmlformats.org/officeDocument/2006/relationships/hyperlink" Target="https://es.wikipedia.org/wiki/Wayback_Machine" TargetMode="External"/><Relationship Id="rId7" Type="http://schemas.openxmlformats.org/officeDocument/2006/relationships/image" Target="../media/image9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0.png"/><Relationship Id="rId4" Type="http://schemas.openxmlformats.org/officeDocument/2006/relationships/image" Target="../media/image99.png"/><Relationship Id="rId5" Type="http://schemas.openxmlformats.org/officeDocument/2006/relationships/image" Target="../media/image10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1.png"/><Relationship Id="rId4" Type="http://schemas.openxmlformats.org/officeDocument/2006/relationships/image" Target="../media/image110.png"/><Relationship Id="rId5" Type="http://schemas.openxmlformats.org/officeDocument/2006/relationships/image" Target="../media/image1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13.png"/><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21.png"/><Relationship Id="rId4" Type="http://schemas.openxmlformats.org/officeDocument/2006/relationships/image" Target="../media/image103.png"/><Relationship Id="rId5" Type="http://schemas.openxmlformats.org/officeDocument/2006/relationships/image" Target="../media/image111.png"/><Relationship Id="rId6" Type="http://schemas.openxmlformats.org/officeDocument/2006/relationships/image" Target="../media/image1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1.png"/><Relationship Id="rId4" Type="http://schemas.openxmlformats.org/officeDocument/2006/relationships/image" Target="../media/image1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1.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22.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118.png"/><Relationship Id="rId4" Type="http://schemas.openxmlformats.org/officeDocument/2006/relationships/hyperlink" Target="https://en.wikipedia.org/wiki/Precision_and_recall" TargetMode="External"/><Relationship Id="rId5" Type="http://schemas.openxmlformats.org/officeDocument/2006/relationships/image" Target="../media/image11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129.png"/><Relationship Id="rId4" Type="http://schemas.openxmlformats.org/officeDocument/2006/relationships/hyperlink" Target="https://en.wikipedia.org/wiki/Precision_and_recal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127.png"/><Relationship Id="rId4" Type="http://schemas.openxmlformats.org/officeDocument/2006/relationships/hyperlink" Target="https://en.wikipedia.org/wiki/Precision_and_recal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5.png"/><Relationship Id="rId4" Type="http://schemas.openxmlformats.org/officeDocument/2006/relationships/hyperlink" Target="https://en.wikipedia.org/wiki/False_positive_rate" TargetMode="External"/><Relationship Id="rId5" Type="http://schemas.openxmlformats.org/officeDocument/2006/relationships/hyperlink" Target="https://en.wikipedia.org/wiki/False_positive_rat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5"/>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Módulo 2 - Ciencia de Datos </a:t>
            </a:r>
            <a:endParaRPr/>
          </a:p>
        </p:txBody>
      </p:sp>
      <p:sp>
        <p:nvSpPr>
          <p:cNvPr id="199" name="Google Shape;199;p35"/>
          <p:cNvSpPr txBox="1"/>
          <p:nvPr>
            <p:ph idx="1" type="subTitle"/>
          </p:nvPr>
        </p:nvSpPr>
        <p:spPr>
          <a:xfrm>
            <a:off x="353725" y="2843650"/>
            <a:ext cx="8520600" cy="181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Semana 10</a:t>
            </a:r>
            <a:br>
              <a:rPr lang="en"/>
            </a:br>
            <a:r>
              <a:rPr lang="en"/>
              <a:t> </a:t>
            </a:r>
            <a:endParaRPr/>
          </a:p>
          <a:p>
            <a:pPr indent="0" lvl="0" marL="0" rtl="0" algn="ctr">
              <a:spcBef>
                <a:spcPts val="0"/>
              </a:spcBef>
              <a:spcAft>
                <a:spcPts val="0"/>
              </a:spcAft>
              <a:buNone/>
            </a:pPr>
            <a:r>
              <a:rPr lang="en"/>
              <a:t>Repaso General </a:t>
            </a:r>
            <a:endParaRPr/>
          </a:p>
        </p:txBody>
      </p:sp>
      <p:sp>
        <p:nvSpPr>
          <p:cNvPr id="200" name="Google Shape;20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54" name="Google Shape;35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Una tabla de datos</a:t>
            </a:r>
            <a:endParaRPr/>
          </a:p>
        </p:txBody>
      </p:sp>
      <p:sp>
        <p:nvSpPr>
          <p:cNvPr id="360" name="Google Shape;360;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1" name="Google Shape;361;p45"/>
          <p:cNvPicPr preferRelativeResize="0"/>
          <p:nvPr/>
        </p:nvPicPr>
        <p:blipFill>
          <a:blip r:embed="rId3">
            <a:alphaModFix/>
          </a:blip>
          <a:stretch>
            <a:fillRect/>
          </a:stretch>
        </p:blipFill>
        <p:spPr>
          <a:xfrm>
            <a:off x="1863150" y="808368"/>
            <a:ext cx="7049549" cy="3583294"/>
          </a:xfrm>
          <a:prstGeom prst="rect">
            <a:avLst/>
          </a:prstGeom>
          <a:noFill/>
          <a:ln>
            <a:noFill/>
          </a:ln>
        </p:spPr>
      </p:pic>
      <p:grpSp>
        <p:nvGrpSpPr>
          <p:cNvPr id="362" name="Google Shape;362;p45"/>
          <p:cNvGrpSpPr/>
          <p:nvPr/>
        </p:nvGrpSpPr>
        <p:grpSpPr>
          <a:xfrm>
            <a:off x="376000" y="815700"/>
            <a:ext cx="3821175" cy="3585050"/>
            <a:chOff x="376000" y="815700"/>
            <a:chExt cx="3821175" cy="3585050"/>
          </a:xfrm>
        </p:grpSpPr>
        <p:sp>
          <p:nvSpPr>
            <p:cNvPr id="363" name="Google Shape;363;p45"/>
            <p:cNvSpPr/>
            <p:nvPr/>
          </p:nvSpPr>
          <p:spPr>
            <a:xfrm>
              <a:off x="376000" y="815700"/>
              <a:ext cx="1220700" cy="567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Mono"/>
                  <a:ea typeface="Roboto Mono"/>
                  <a:cs typeface="Roboto Mono"/>
                  <a:sym typeface="Roboto Mono"/>
                </a:rPr>
                <a:t>Variable</a:t>
              </a:r>
              <a:endParaRPr sz="1200">
                <a:latin typeface="Roboto Mono"/>
                <a:ea typeface="Roboto Mono"/>
                <a:cs typeface="Roboto Mono"/>
                <a:sym typeface="Roboto Mono"/>
              </a:endParaRPr>
            </a:p>
          </p:txBody>
        </p:sp>
        <p:sp>
          <p:nvSpPr>
            <p:cNvPr id="364" name="Google Shape;364;p45"/>
            <p:cNvSpPr/>
            <p:nvPr/>
          </p:nvSpPr>
          <p:spPr>
            <a:xfrm>
              <a:off x="3790375" y="824450"/>
              <a:ext cx="406800" cy="3576300"/>
            </a:xfrm>
            <a:prstGeom prst="roundRect">
              <a:avLst>
                <a:gd fmla="val 16667" name="adj"/>
              </a:avLst>
            </a:prstGeom>
            <a:solidFill>
              <a:srgbClr val="B6D7A8">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5"/>
          <p:cNvGrpSpPr/>
          <p:nvPr/>
        </p:nvGrpSpPr>
        <p:grpSpPr>
          <a:xfrm>
            <a:off x="376000" y="1846100"/>
            <a:ext cx="5215325" cy="937885"/>
            <a:chOff x="376000" y="1846100"/>
            <a:chExt cx="5215325" cy="937885"/>
          </a:xfrm>
        </p:grpSpPr>
        <p:sp>
          <p:nvSpPr>
            <p:cNvPr id="366" name="Google Shape;366;p45"/>
            <p:cNvSpPr/>
            <p:nvPr/>
          </p:nvSpPr>
          <p:spPr>
            <a:xfrm>
              <a:off x="376000" y="1846100"/>
              <a:ext cx="1220700" cy="5676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Mono"/>
                  <a:ea typeface="Roboto Mono"/>
                  <a:cs typeface="Roboto Mono"/>
                  <a:sym typeface="Roboto Mono"/>
                </a:rPr>
                <a:t>Valor</a:t>
              </a:r>
              <a:endParaRPr sz="1200">
                <a:latin typeface="Roboto Mono"/>
                <a:ea typeface="Roboto Mono"/>
                <a:cs typeface="Roboto Mono"/>
                <a:sym typeface="Roboto Mono"/>
              </a:endParaRPr>
            </a:p>
          </p:txBody>
        </p:sp>
        <p:sp>
          <p:nvSpPr>
            <p:cNvPr id="367" name="Google Shape;367;p45"/>
            <p:cNvSpPr/>
            <p:nvPr/>
          </p:nvSpPr>
          <p:spPr>
            <a:xfrm>
              <a:off x="5184525" y="2633985"/>
              <a:ext cx="406800" cy="150000"/>
            </a:xfrm>
            <a:prstGeom prst="roundRect">
              <a:avLst>
                <a:gd fmla="val 16667" name="adj"/>
              </a:avLst>
            </a:prstGeom>
            <a:solidFill>
              <a:srgbClr val="EA9999">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45"/>
          <p:cNvGrpSpPr/>
          <p:nvPr/>
        </p:nvGrpSpPr>
        <p:grpSpPr>
          <a:xfrm>
            <a:off x="376000" y="2876500"/>
            <a:ext cx="8456450" cy="567600"/>
            <a:chOff x="376000" y="2876500"/>
            <a:chExt cx="8456450" cy="567600"/>
          </a:xfrm>
        </p:grpSpPr>
        <p:sp>
          <p:nvSpPr>
            <p:cNvPr id="369" name="Google Shape;369;p45"/>
            <p:cNvSpPr/>
            <p:nvPr/>
          </p:nvSpPr>
          <p:spPr>
            <a:xfrm>
              <a:off x="376000" y="2876500"/>
              <a:ext cx="1220700" cy="5676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Roboto Mono"/>
                  <a:ea typeface="Roboto Mono"/>
                  <a:cs typeface="Roboto Mono"/>
                  <a:sym typeface="Roboto Mono"/>
                </a:rPr>
                <a:t>Observación / DataPoint</a:t>
              </a:r>
              <a:endParaRPr sz="1100">
                <a:latin typeface="Roboto Mono"/>
                <a:ea typeface="Roboto Mono"/>
                <a:cs typeface="Roboto Mono"/>
                <a:sym typeface="Roboto Mono"/>
              </a:endParaRPr>
            </a:p>
          </p:txBody>
        </p:sp>
        <p:sp>
          <p:nvSpPr>
            <p:cNvPr id="370" name="Google Shape;370;p45"/>
            <p:cNvSpPr/>
            <p:nvPr/>
          </p:nvSpPr>
          <p:spPr>
            <a:xfrm>
              <a:off x="1863150" y="3214632"/>
              <a:ext cx="6969300" cy="150000"/>
            </a:xfrm>
            <a:prstGeom prst="roundRect">
              <a:avLst>
                <a:gd fmla="val 16667" name="adj"/>
              </a:avLst>
            </a:prstGeom>
            <a:solidFill>
              <a:srgbClr val="F6B26B">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45"/>
          <p:cNvSpPr/>
          <p:nvPr/>
        </p:nvSpPr>
        <p:spPr>
          <a:xfrm>
            <a:off x="376000" y="3833150"/>
            <a:ext cx="1220700" cy="5676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Mono"/>
                <a:ea typeface="Roboto Mono"/>
                <a:cs typeface="Roboto Mono"/>
                <a:sym typeface="Roboto Mono"/>
              </a:rPr>
              <a:t>Dimensión</a:t>
            </a:r>
            <a:endParaRPr sz="1200">
              <a:latin typeface="Roboto Mono"/>
              <a:ea typeface="Roboto Mono"/>
              <a:cs typeface="Roboto Mono"/>
              <a:sym typeface="Roboto Mon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8"/>
                                        </p:tgtEl>
                                        <p:attrNameLst>
                                          <p:attrName>style.visibility</p:attrName>
                                        </p:attrNameLst>
                                      </p:cBhvr>
                                      <p:to>
                                        <p:strVal val="visible"/>
                                      </p:to>
                                    </p:set>
                                    <p:anim calcmode="lin" valueType="num">
                                      <p:cBhvr additive="base">
                                        <p:cTn dur="1000"/>
                                        <p:tgtEl>
                                          <p:spTgt spid="3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6"/>
          <p:cNvSpPr/>
          <p:nvPr/>
        </p:nvSpPr>
        <p:spPr>
          <a:xfrm>
            <a:off x="37792" y="3585128"/>
            <a:ext cx="9144000" cy="15789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377" name="Google Shape;377;p4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Preparación de los datos</a:t>
            </a:r>
            <a:endParaRPr sz="500"/>
          </a:p>
        </p:txBody>
      </p:sp>
      <p:sp>
        <p:nvSpPr>
          <p:cNvPr id="378" name="Google Shape;378;p4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Recolectar los datos (aquí: bajar de la red, usar conjuntos nativos de </a:t>
            </a:r>
            <a:r>
              <a:rPr i="1" lang="en" sz="500"/>
              <a:t>sklearn</a:t>
            </a:r>
            <a:r>
              <a:rPr lang="en" sz="1400">
                <a:solidFill>
                  <a:srgbClr val="666666"/>
                </a:solidFill>
                <a:latin typeface="Helvetica Neue"/>
                <a:ea typeface="Helvetica Neue"/>
                <a:cs typeface="Helvetica Neue"/>
                <a:sym typeface="Helvetica Neue"/>
              </a:rPr>
              <a:t>, generación de datos simulados)</a:t>
            </a:r>
            <a:endParaRPr sz="5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Análisis exploratorio: contenidos, integridad, correlaciones, etc. (atributos de </a:t>
            </a:r>
            <a:r>
              <a:rPr i="1" lang="en" sz="500"/>
              <a:t>pandas</a:t>
            </a:r>
            <a:r>
              <a:rPr lang="en" sz="1400">
                <a:solidFill>
                  <a:srgbClr val="666666"/>
                </a:solidFill>
                <a:latin typeface="Helvetica Neue"/>
                <a:ea typeface="Helvetica Neue"/>
                <a:cs typeface="Helvetica Neue"/>
                <a:sym typeface="Helvetica Neue"/>
              </a:rPr>
              <a:t>)</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contenido:</a:t>
            </a:r>
            <a:endParaRPr sz="500"/>
          </a:p>
          <a:p>
            <a:pPr indent="0" lvl="3" marL="0" rtl="0" algn="l">
              <a:lnSpc>
                <a:spcPct val="100000"/>
              </a:lnSpc>
              <a:spcBef>
                <a:spcPts val="0"/>
              </a:spcBef>
              <a:spcAft>
                <a:spcPts val="0"/>
              </a:spcAft>
              <a:buClr>
                <a:srgbClr val="81D653"/>
              </a:buClr>
              <a:buSzPts val="1300"/>
              <a:buFont typeface="Courier New"/>
              <a:buNone/>
            </a:pPr>
            <a:r>
              <a:rPr lang="en" sz="1300">
                <a:solidFill>
                  <a:srgbClr val="81D653"/>
                </a:solidFill>
                <a:latin typeface="Courier New"/>
                <a:ea typeface="Courier New"/>
                <a:cs typeface="Courier New"/>
                <a:sym typeface="Courier New"/>
              </a:rPr>
              <a:t>head, columns, info, unique, value_counts, describe, sort</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distribuciones de probabilidad y correlaciones</a:t>
            </a:r>
            <a:endParaRPr sz="500"/>
          </a:p>
          <a:p>
            <a:pPr indent="0" lvl="3" marL="0" rtl="0" algn="l">
              <a:lnSpc>
                <a:spcPct val="100000"/>
              </a:lnSpc>
              <a:spcBef>
                <a:spcPts val="0"/>
              </a:spcBef>
              <a:spcAft>
                <a:spcPts val="0"/>
              </a:spcAft>
              <a:buClr>
                <a:srgbClr val="81D653"/>
              </a:buClr>
              <a:buSzPts val="1300"/>
              <a:buFont typeface="Courier New"/>
              <a:buNone/>
            </a:pPr>
            <a:r>
              <a:rPr lang="en" sz="1300">
                <a:solidFill>
                  <a:srgbClr val="81D653"/>
                </a:solidFill>
                <a:latin typeface="Courier New"/>
                <a:ea typeface="Courier New"/>
                <a:cs typeface="Courier New"/>
                <a:sym typeface="Courier New"/>
              </a:rPr>
              <a:t>corr, hist, violin plot, scatter, scatter_matrix</a:t>
            </a:r>
            <a:endParaRPr sz="500"/>
          </a:p>
        </p:txBody>
      </p:sp>
      <p:pic>
        <p:nvPicPr>
          <p:cNvPr descr="Image" id="379" name="Google Shape;379;p46"/>
          <p:cNvPicPr preferRelativeResize="0"/>
          <p:nvPr/>
        </p:nvPicPr>
        <p:blipFill rotWithShape="1">
          <a:blip r:embed="rId3">
            <a:alphaModFix/>
          </a:blip>
          <a:srcRect b="0" l="0" r="0" t="0"/>
          <a:stretch/>
        </p:blipFill>
        <p:spPr>
          <a:xfrm>
            <a:off x="3723324" y="2449490"/>
            <a:ext cx="2909887" cy="2481262"/>
          </a:xfrm>
          <a:prstGeom prst="rect">
            <a:avLst/>
          </a:prstGeom>
          <a:noFill/>
          <a:ln>
            <a:noFill/>
          </a:ln>
        </p:spPr>
      </p:pic>
      <p:pic>
        <p:nvPicPr>
          <p:cNvPr descr="Image" id="380" name="Google Shape;380;p46"/>
          <p:cNvPicPr preferRelativeResize="0"/>
          <p:nvPr/>
        </p:nvPicPr>
        <p:blipFill rotWithShape="1">
          <a:blip r:embed="rId4">
            <a:alphaModFix/>
          </a:blip>
          <a:srcRect b="0" l="0" r="0" t="0"/>
          <a:stretch/>
        </p:blipFill>
        <p:spPr>
          <a:xfrm>
            <a:off x="215638" y="2904051"/>
            <a:ext cx="3311485" cy="1578987"/>
          </a:xfrm>
          <a:prstGeom prst="rect">
            <a:avLst/>
          </a:prstGeom>
          <a:noFill/>
          <a:ln>
            <a:noFill/>
          </a:ln>
        </p:spPr>
      </p:pic>
      <p:pic>
        <p:nvPicPr>
          <p:cNvPr descr="Image" id="381" name="Google Shape;381;p46"/>
          <p:cNvPicPr preferRelativeResize="0"/>
          <p:nvPr/>
        </p:nvPicPr>
        <p:blipFill rotWithShape="1">
          <a:blip r:embed="rId5">
            <a:alphaModFix/>
          </a:blip>
          <a:srcRect b="0" l="0" r="0" t="0"/>
          <a:stretch/>
        </p:blipFill>
        <p:spPr>
          <a:xfrm>
            <a:off x="6701102" y="1786026"/>
            <a:ext cx="2350558" cy="1934313"/>
          </a:xfrm>
          <a:prstGeom prst="rect">
            <a:avLst/>
          </a:prstGeom>
          <a:noFill/>
          <a:ln>
            <a:noFill/>
          </a:ln>
        </p:spPr>
      </p:pic>
      <p:sp>
        <p:nvSpPr>
          <p:cNvPr id="382" name="Google Shape;38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Preparación de los datos</a:t>
            </a:r>
            <a:endParaRPr sz="500"/>
          </a:p>
        </p:txBody>
      </p:sp>
      <p:sp>
        <p:nvSpPr>
          <p:cNvPr id="388" name="Google Shape;388;p47"/>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lnSpcReduction="20000"/>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Recolectar los datos (aquí: bajar de la red, usar conjuntos nativos de </a:t>
            </a:r>
            <a:r>
              <a:rPr i="1" lang="en" sz="500"/>
              <a:t>sklearn</a:t>
            </a:r>
            <a:r>
              <a:rPr lang="en" sz="1400">
                <a:solidFill>
                  <a:srgbClr val="666666"/>
                </a:solidFill>
                <a:latin typeface="Helvetica Neue"/>
                <a:ea typeface="Helvetica Neue"/>
                <a:cs typeface="Helvetica Neue"/>
                <a:sym typeface="Helvetica Neue"/>
              </a:rPr>
              <a:t>, generación de datos simulados)</a:t>
            </a:r>
            <a:endParaRPr sz="5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Análisis exploratorio: contenidos, integridad, correlaciones, etc.</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contenido:</a:t>
            </a:r>
            <a:endParaRPr sz="500"/>
          </a:p>
          <a:p>
            <a:pPr indent="0" lvl="3" marL="0" rtl="0" algn="l">
              <a:lnSpc>
                <a:spcPct val="100000"/>
              </a:lnSpc>
              <a:spcBef>
                <a:spcPts val="0"/>
              </a:spcBef>
              <a:spcAft>
                <a:spcPts val="0"/>
              </a:spcAft>
              <a:buClr>
                <a:srgbClr val="81D653"/>
              </a:buClr>
              <a:buSzPts val="1300"/>
              <a:buFont typeface="Courier New"/>
              <a:buNone/>
            </a:pPr>
            <a:r>
              <a:rPr lang="en" sz="1300">
                <a:solidFill>
                  <a:srgbClr val="81D653"/>
                </a:solidFill>
                <a:latin typeface="Courier New"/>
                <a:ea typeface="Courier New"/>
                <a:cs typeface="Courier New"/>
                <a:sym typeface="Courier New"/>
              </a:rPr>
              <a:t>head, columns, info, unique, value_counts, describe, sort (atributos de </a:t>
            </a:r>
            <a:r>
              <a:rPr i="1" lang="en" sz="500"/>
              <a:t>pandas</a:t>
            </a:r>
            <a:r>
              <a:rPr lang="en" sz="1300">
                <a:solidFill>
                  <a:srgbClr val="81D653"/>
                </a:solidFill>
                <a:latin typeface="Courier New"/>
                <a:ea typeface="Courier New"/>
                <a:cs typeface="Courier New"/>
                <a:sym typeface="Courier New"/>
              </a:rPr>
              <a:t>)</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distribuciones de probabilidad y correlaciones</a:t>
            </a:r>
            <a:endParaRPr sz="500"/>
          </a:p>
          <a:p>
            <a:pPr indent="0" lvl="3" marL="0" rtl="0" algn="l">
              <a:lnSpc>
                <a:spcPct val="100000"/>
              </a:lnSpc>
              <a:spcBef>
                <a:spcPts val="0"/>
              </a:spcBef>
              <a:spcAft>
                <a:spcPts val="0"/>
              </a:spcAft>
              <a:buClr>
                <a:srgbClr val="81D653"/>
              </a:buClr>
              <a:buSzPts val="1300"/>
              <a:buFont typeface="Courier New"/>
              <a:buNone/>
            </a:pPr>
            <a:r>
              <a:rPr lang="en" sz="1300">
                <a:solidFill>
                  <a:srgbClr val="81D653"/>
                </a:solidFill>
                <a:latin typeface="Courier New"/>
                <a:ea typeface="Courier New"/>
                <a:cs typeface="Courier New"/>
                <a:sym typeface="Courier New"/>
              </a:rPr>
              <a:t>corr, hist, violin plot, scatter, scatter_matrix</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otras visualizaciones y análisis</a:t>
            </a:r>
            <a:endParaRPr sz="5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Preprocesamiento</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limpieza de los datos</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codear variables categóricas</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Ingeniería de características (</a:t>
            </a:r>
            <a:r>
              <a:rPr i="1" lang="en"/>
              <a:t>feature engineering</a:t>
            </a:r>
            <a:r>
              <a:rPr lang="en" sz="1400">
                <a:solidFill>
                  <a:srgbClr val="666666"/>
                </a:solidFill>
                <a:latin typeface="Helvetica Neue"/>
                <a:ea typeface="Helvetica Neue"/>
                <a:cs typeface="Helvetica Neue"/>
                <a:sym typeface="Helvetica Neue"/>
              </a:rPr>
              <a:t>)</a:t>
            </a:r>
            <a:endParaRPr sz="500"/>
          </a:p>
          <a:p>
            <a:pPr indent="-177800" lvl="2" marL="5207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normalizar</a:t>
            </a:r>
            <a:endParaRPr sz="500"/>
          </a:p>
          <a:p>
            <a:pPr indent="-177800" lvl="2" marL="5207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construcción de nuevas variables</a:t>
            </a:r>
            <a:endParaRPr sz="500"/>
          </a:p>
          <a:p>
            <a:pPr indent="-177800" lvl="2" marL="5207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transformación (e.g. proyección, PCA)</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clustering, reducción dimensional</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supervisado: definir un target </a:t>
            </a:r>
            <a:r>
              <a:rPr lang="en" sz="500">
                <a:solidFill>
                  <a:srgbClr val="0096FF"/>
                </a:solidFill>
              </a:rPr>
              <a:t>y</a:t>
            </a:r>
            <a:r>
              <a:rPr lang="en" sz="500">
                <a:solidFill>
                  <a:srgbClr val="0433FF"/>
                </a:solidFill>
              </a:rPr>
              <a:t> </a:t>
            </a:r>
            <a:r>
              <a:rPr lang="en" sz="1400">
                <a:solidFill>
                  <a:srgbClr val="666666"/>
                </a:solidFill>
                <a:latin typeface="Helvetica Neue"/>
                <a:ea typeface="Helvetica Neue"/>
                <a:cs typeface="Helvetica Neue"/>
                <a:sym typeface="Helvetica Neue"/>
              </a:rPr>
              <a:t>(que queremos predecir) y separarlo de los datos </a:t>
            </a:r>
            <a:r>
              <a:rPr lang="en" sz="500">
                <a:solidFill>
                  <a:srgbClr val="0096FF"/>
                </a:solidFill>
              </a:rPr>
              <a:t>X</a:t>
            </a:r>
            <a:endParaRPr sz="500"/>
          </a:p>
        </p:txBody>
      </p:sp>
      <p:sp>
        <p:nvSpPr>
          <p:cNvPr id="389" name="Google Shape;389;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3" name="Shape 393"/>
        <p:cNvGrpSpPr/>
        <p:nvPr/>
      </p:nvGrpSpPr>
      <p:grpSpPr>
        <a:xfrm>
          <a:off x="0" y="0"/>
          <a:ext cx="0" cy="0"/>
          <a:chOff x="0" y="0"/>
          <a:chExt cx="0" cy="0"/>
        </a:xfrm>
      </p:grpSpPr>
      <p:sp>
        <p:nvSpPr>
          <p:cNvPr id="394" name="Google Shape;394;p4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 proceso de ciencia de datos</a:t>
            </a:r>
            <a:endParaRPr/>
          </a:p>
        </p:txBody>
      </p:sp>
      <p:sp>
        <p:nvSpPr>
          <p:cNvPr id="395" name="Google Shape;39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8"/>
          <p:cNvSpPr txBox="1"/>
          <p:nvPr/>
        </p:nvSpPr>
        <p:spPr>
          <a:xfrm>
            <a:off x="335400" y="1613700"/>
            <a:ext cx="5828700" cy="11436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Extracción de patrones útiles de los datos.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Involucra modelos sencillos y/o de machine learning.</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Experimentar con diversos algoritmos.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Se identifican nuevos problemas con los datos, o con su preparación</a:t>
            </a:r>
            <a:endParaRPr>
              <a:latin typeface="Faustina"/>
              <a:ea typeface="Faustina"/>
              <a:cs typeface="Faustina"/>
              <a:sym typeface="Faustina"/>
            </a:endParaRPr>
          </a:p>
        </p:txBody>
      </p:sp>
      <p:sp>
        <p:nvSpPr>
          <p:cNvPr id="397" name="Google Shape;397;p48"/>
          <p:cNvSpPr/>
          <p:nvPr/>
        </p:nvSpPr>
        <p:spPr>
          <a:xfrm>
            <a:off x="1591950" y="934973"/>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Modelado</a:t>
            </a:r>
            <a:endParaRPr/>
          </a:p>
        </p:txBody>
      </p:sp>
      <p:sp>
        <p:nvSpPr>
          <p:cNvPr id="398" name="Google Shape;398;p48"/>
          <p:cNvSpPr/>
          <p:nvPr/>
        </p:nvSpPr>
        <p:spPr>
          <a:xfrm>
            <a:off x="6163950" y="93497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Preparación de los datos</a:t>
            </a:r>
            <a:endParaRPr/>
          </a:p>
        </p:txBody>
      </p:sp>
      <p:cxnSp>
        <p:nvCxnSpPr>
          <p:cNvPr id="399" name="Google Shape;399;p48"/>
          <p:cNvCxnSpPr>
            <a:stCxn id="398" idx="1"/>
            <a:endCxn id="397" idx="3"/>
          </p:cNvCxnSpPr>
          <p:nvPr/>
        </p:nvCxnSpPr>
        <p:spPr>
          <a:xfrm flipH="1">
            <a:off x="2980050" y="1218439"/>
            <a:ext cx="3183900" cy="600"/>
          </a:xfrm>
          <a:prstGeom prst="curvedConnector3">
            <a:avLst>
              <a:gd fmla="val 50000" name="adj1"/>
            </a:avLst>
          </a:prstGeom>
          <a:noFill/>
          <a:ln cap="flat" cmpd="sng" w="38100">
            <a:solidFill>
              <a:srgbClr val="999999"/>
            </a:solidFill>
            <a:prstDash val="solid"/>
            <a:round/>
            <a:headEnd len="med" w="med" type="triangle"/>
            <a:tailEnd len="med" w="med" type="triangle"/>
          </a:ln>
        </p:spPr>
      </p:cxnSp>
      <p:grpSp>
        <p:nvGrpSpPr>
          <p:cNvPr id="400" name="Google Shape;400;p48"/>
          <p:cNvGrpSpPr/>
          <p:nvPr/>
        </p:nvGrpSpPr>
        <p:grpSpPr>
          <a:xfrm>
            <a:off x="1591950" y="2730688"/>
            <a:ext cx="6439150" cy="895800"/>
            <a:chOff x="1591950" y="3416488"/>
            <a:chExt cx="6439150" cy="895800"/>
          </a:xfrm>
        </p:grpSpPr>
        <p:sp>
          <p:nvSpPr>
            <p:cNvPr id="401" name="Google Shape;401;p48"/>
            <p:cNvSpPr/>
            <p:nvPr/>
          </p:nvSpPr>
          <p:spPr>
            <a:xfrm>
              <a:off x="1591950" y="365712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Evaluación</a:t>
              </a:r>
              <a:endParaRPr/>
            </a:p>
          </p:txBody>
        </p:sp>
        <p:sp>
          <p:nvSpPr>
            <p:cNvPr id="402" name="Google Shape;402;p48"/>
            <p:cNvSpPr txBox="1"/>
            <p:nvPr/>
          </p:nvSpPr>
          <p:spPr>
            <a:xfrm>
              <a:off x="3255700" y="3416488"/>
              <a:ext cx="4775400" cy="8958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Evaluar el modelo en un contexto más amplio (p.ej., con datos que no se hayan visto antes).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Evaluar si cumple los objetivos del proyecto.</a:t>
              </a:r>
              <a:endParaRPr>
                <a:latin typeface="Faustina"/>
                <a:ea typeface="Faustina"/>
                <a:cs typeface="Faustina"/>
                <a:sym typeface="Faustina"/>
              </a:endParaRPr>
            </a:p>
          </p:txBody>
        </p:sp>
      </p:grpSp>
      <p:grpSp>
        <p:nvGrpSpPr>
          <p:cNvPr id="403" name="Google Shape;403;p48"/>
          <p:cNvGrpSpPr/>
          <p:nvPr/>
        </p:nvGrpSpPr>
        <p:grpSpPr>
          <a:xfrm>
            <a:off x="1591950" y="3645100"/>
            <a:ext cx="6639550" cy="895800"/>
            <a:chOff x="1591950" y="3416500"/>
            <a:chExt cx="6639550" cy="895800"/>
          </a:xfrm>
        </p:grpSpPr>
        <p:sp>
          <p:nvSpPr>
            <p:cNvPr id="404" name="Google Shape;404;p48"/>
            <p:cNvSpPr/>
            <p:nvPr/>
          </p:nvSpPr>
          <p:spPr>
            <a:xfrm>
              <a:off x="1591950" y="365712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Deployment</a:t>
              </a:r>
              <a:endParaRPr/>
            </a:p>
          </p:txBody>
        </p:sp>
        <p:sp>
          <p:nvSpPr>
            <p:cNvPr id="405" name="Google Shape;405;p48"/>
            <p:cNvSpPr txBox="1"/>
            <p:nvPr/>
          </p:nvSpPr>
          <p:spPr>
            <a:xfrm>
              <a:off x="3255700" y="3416500"/>
              <a:ext cx="4975800" cy="8958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Llevar la solución generada al ambiente del negocio.</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Planear la integración con soluciones existentes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Planear la evaluación periódica del desempeño del modelo.</a:t>
              </a:r>
              <a:endParaRPr>
                <a:latin typeface="Faustina"/>
                <a:ea typeface="Faustina"/>
                <a:cs typeface="Faustina"/>
                <a:sym typeface="Fausti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11" name="Google Shape;411;p4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Reducción dimensional</a:t>
            </a:r>
            <a:endParaRPr sz="2500"/>
          </a:p>
        </p:txBody>
      </p:sp>
      <p:sp>
        <p:nvSpPr>
          <p:cNvPr id="412" name="Google Shape;412;p49"/>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Image" id="413" name="Google Shape;413;p49"/>
          <p:cNvPicPr preferRelativeResize="0"/>
          <p:nvPr/>
        </p:nvPicPr>
        <p:blipFill rotWithShape="1">
          <a:blip r:embed="rId3">
            <a:alphaModFix/>
          </a:blip>
          <a:srcRect b="0" l="0" r="0" t="0"/>
          <a:stretch/>
        </p:blipFill>
        <p:spPr>
          <a:xfrm>
            <a:off x="845543" y="851324"/>
            <a:ext cx="7706048" cy="35490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0"/>
          <p:cNvSpPr txBox="1"/>
          <p:nvPr/>
        </p:nvSpPr>
        <p:spPr>
          <a:xfrm>
            <a:off x="5124336" y="4018581"/>
            <a:ext cx="3067200" cy="5466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600"/>
              <a:buFont typeface="Saira"/>
              <a:buNone/>
            </a:pPr>
            <a:r>
              <a:rPr lang="en" sz="1600">
                <a:latin typeface="Saira"/>
                <a:ea typeface="Saira"/>
                <a:cs typeface="Saira"/>
                <a:sym typeface="Saira"/>
              </a:rPr>
              <a:t>Elegir</a:t>
            </a:r>
            <a:r>
              <a:rPr b="0" i="0" lang="en" sz="1600" u="none" cap="none" strike="noStrike">
                <a:solidFill>
                  <a:srgbClr val="000000"/>
                </a:solidFill>
                <a:latin typeface="Saira"/>
                <a:ea typeface="Saira"/>
                <a:cs typeface="Saira"/>
                <a:sym typeface="Saira"/>
              </a:rPr>
              <a:t> 2 coordinates </a:t>
            </a:r>
            <a:r>
              <a:rPr lang="en" sz="1600">
                <a:latin typeface="Saira"/>
                <a:ea typeface="Saira"/>
                <a:cs typeface="Saira"/>
                <a:sym typeface="Saira"/>
              </a:rPr>
              <a:t>en el plano y deshacerse de la 3a</a:t>
            </a:r>
            <a:endParaRPr sz="500"/>
          </a:p>
        </p:txBody>
      </p:sp>
      <p:pic>
        <p:nvPicPr>
          <p:cNvPr descr="Screen Shot 2021-04-14 at 10.46.17 AM.png" id="419" name="Google Shape;419;p50"/>
          <p:cNvPicPr preferRelativeResize="0"/>
          <p:nvPr/>
        </p:nvPicPr>
        <p:blipFill rotWithShape="1">
          <a:blip r:embed="rId3">
            <a:alphaModFix/>
          </a:blip>
          <a:srcRect b="12080" l="0" r="50687" t="0"/>
          <a:stretch/>
        </p:blipFill>
        <p:spPr>
          <a:xfrm>
            <a:off x="1029608" y="633956"/>
            <a:ext cx="3381844" cy="3313977"/>
          </a:xfrm>
          <a:prstGeom prst="rect">
            <a:avLst/>
          </a:prstGeom>
          <a:noFill/>
          <a:ln>
            <a:noFill/>
          </a:ln>
        </p:spPr>
      </p:pic>
      <p:sp>
        <p:nvSpPr>
          <p:cNvPr id="420" name="Google Shape;420;p50"/>
          <p:cNvSpPr txBox="1"/>
          <p:nvPr/>
        </p:nvSpPr>
        <p:spPr>
          <a:xfrm>
            <a:off x="1324428" y="3947935"/>
            <a:ext cx="3067200" cy="577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Plano en el cual hay menos dispersión - información!</a:t>
            </a:r>
            <a:endParaRPr sz="500"/>
          </a:p>
        </p:txBody>
      </p:sp>
      <p:pic>
        <p:nvPicPr>
          <p:cNvPr descr="Screen Shot 2021-04-14 at 10.46.17 AM.png" id="421" name="Google Shape;421;p50"/>
          <p:cNvPicPr preferRelativeResize="0"/>
          <p:nvPr/>
        </p:nvPicPr>
        <p:blipFill rotWithShape="1">
          <a:blip r:embed="rId3">
            <a:alphaModFix/>
          </a:blip>
          <a:srcRect b="12080" l="48969" r="0" t="0"/>
          <a:stretch/>
        </p:blipFill>
        <p:spPr>
          <a:xfrm>
            <a:off x="4755668" y="658791"/>
            <a:ext cx="3499716" cy="3313977"/>
          </a:xfrm>
          <a:prstGeom prst="rect">
            <a:avLst/>
          </a:prstGeom>
          <a:noFill/>
          <a:ln>
            <a:noFill/>
          </a:ln>
        </p:spPr>
      </p:pic>
      <p:sp>
        <p:nvSpPr>
          <p:cNvPr id="422" name="Google Shape;42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0"/>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l">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PCA y reducción de la dimensionalidad</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76600"/>
            <a:ext cx="8520600" cy="460200"/>
          </a:xfrm>
          <a:prstGeom prst="rect">
            <a:avLst/>
          </a:prstGeom>
          <a:noFill/>
          <a:ln>
            <a:noFill/>
          </a:ln>
        </p:spPr>
        <p:txBody>
          <a:bodyPr anchorCtr="0" anchor="ctr" bIns="26775" lIns="26775" spcFirstLastPara="1" rIns="26775" wrap="square" tIns="26775">
            <a:normAutofit/>
          </a:bodyPr>
          <a:lstStyle/>
          <a:p>
            <a:pPr indent="0" lvl="0" marL="0" rtl="0" algn="l">
              <a:lnSpc>
                <a:spcPct val="100000"/>
              </a:lnSpc>
              <a:spcBef>
                <a:spcPts val="0"/>
              </a:spcBef>
              <a:spcAft>
                <a:spcPts val="0"/>
              </a:spcAft>
              <a:buClr>
                <a:srgbClr val="FFFFFF"/>
              </a:buClr>
              <a:buSzPts val="1800"/>
              <a:buFont typeface="Saira"/>
              <a:buNone/>
            </a:pPr>
            <a:r>
              <a:rPr lang="en" sz="1800">
                <a:solidFill>
                  <a:srgbClr val="FFFFFF"/>
                </a:solidFill>
                <a:latin typeface="Saira"/>
                <a:ea typeface="Saira"/>
                <a:cs typeface="Saira"/>
                <a:sym typeface="Saira"/>
              </a:rPr>
              <a:t>PCA y reducción de la dimensionalidad</a:t>
            </a:r>
            <a:endParaRPr sz="500"/>
          </a:p>
        </p:txBody>
      </p:sp>
      <p:pic>
        <p:nvPicPr>
          <p:cNvPr descr="Image" id="429" name="Google Shape;429;p51"/>
          <p:cNvPicPr preferRelativeResize="0"/>
          <p:nvPr/>
        </p:nvPicPr>
        <p:blipFill rotWithShape="1">
          <a:blip r:embed="rId3">
            <a:alphaModFix/>
          </a:blip>
          <a:srcRect b="0" l="0" r="0" t="0"/>
          <a:stretch/>
        </p:blipFill>
        <p:spPr>
          <a:xfrm>
            <a:off x="902065" y="776734"/>
            <a:ext cx="3715224" cy="3273248"/>
          </a:xfrm>
          <a:prstGeom prst="rect">
            <a:avLst/>
          </a:prstGeom>
          <a:noFill/>
          <a:ln>
            <a:noFill/>
          </a:ln>
        </p:spPr>
      </p:pic>
      <p:sp>
        <p:nvSpPr>
          <p:cNvPr id="430" name="Google Shape;430;p51"/>
          <p:cNvSpPr txBox="1"/>
          <p:nvPr/>
        </p:nvSpPr>
        <p:spPr>
          <a:xfrm>
            <a:off x="4311150" y="4107500"/>
            <a:ext cx="4363800" cy="485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lang="en">
                <a:latin typeface="Saira"/>
                <a:ea typeface="Saira"/>
                <a:cs typeface="Saira"/>
                <a:sym typeface="Saira"/>
              </a:rPr>
              <a:t>Las 3 clases se separan mucho mejor que usando solo 1 variable o elijiendo 2 de las originales</a:t>
            </a:r>
            <a:endParaRPr sz="500"/>
          </a:p>
        </p:txBody>
      </p:sp>
      <p:grpSp>
        <p:nvGrpSpPr>
          <p:cNvPr id="431" name="Google Shape;431;p51"/>
          <p:cNvGrpSpPr/>
          <p:nvPr/>
        </p:nvGrpSpPr>
        <p:grpSpPr>
          <a:xfrm>
            <a:off x="4748653" y="1326775"/>
            <a:ext cx="3488797" cy="2664110"/>
            <a:chOff x="0" y="4196"/>
            <a:chExt cx="9303458" cy="7104294"/>
          </a:xfrm>
        </p:grpSpPr>
        <p:pic>
          <p:nvPicPr>
            <p:cNvPr descr="Image" id="432" name="Google Shape;432;p51"/>
            <p:cNvPicPr preferRelativeResize="0"/>
            <p:nvPr/>
          </p:nvPicPr>
          <p:blipFill rotWithShape="1">
            <a:blip r:embed="rId4">
              <a:alphaModFix/>
            </a:blip>
            <a:srcRect b="0" l="0" r="0" t="0"/>
            <a:stretch/>
          </p:blipFill>
          <p:spPr>
            <a:xfrm>
              <a:off x="0" y="1116620"/>
              <a:ext cx="9134954" cy="5991870"/>
            </a:xfrm>
            <a:prstGeom prst="rect">
              <a:avLst/>
            </a:prstGeom>
            <a:noFill/>
            <a:ln>
              <a:noFill/>
            </a:ln>
          </p:spPr>
        </p:pic>
        <p:sp>
          <p:nvSpPr>
            <p:cNvPr id="433" name="Google Shape;433;p51"/>
            <p:cNvSpPr txBox="1"/>
            <p:nvPr/>
          </p:nvSpPr>
          <p:spPr>
            <a:xfrm>
              <a:off x="491258" y="4196"/>
              <a:ext cx="8812200" cy="71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lang="en">
                  <a:latin typeface="Saira"/>
                  <a:ea typeface="Saira"/>
                  <a:cs typeface="Saira"/>
                  <a:sym typeface="Saira"/>
                </a:rPr>
                <a:t>Gráfica usando las dos primeras PCA</a:t>
              </a:r>
              <a:endParaRPr sz="500"/>
            </a:p>
          </p:txBody>
        </p:sp>
      </p:grpSp>
      <p:sp>
        <p:nvSpPr>
          <p:cNvPr id="434" name="Google Shape;434;p51"/>
          <p:cNvSpPr txBox="1"/>
          <p:nvPr/>
        </p:nvSpPr>
        <p:spPr>
          <a:xfrm>
            <a:off x="436379" y="4129100"/>
            <a:ext cx="4284000" cy="441900"/>
          </a:xfrm>
          <a:prstGeom prst="rect">
            <a:avLst/>
          </a:prstGeom>
          <a:noFill/>
          <a:ln>
            <a:noFill/>
          </a:ln>
        </p:spPr>
        <p:txBody>
          <a:bodyPr anchorCtr="0" anchor="ctr" bIns="26775" lIns="26775" spcFirstLastPara="1" rIns="26775" wrap="square" tIns="26775">
            <a:spAutoFit/>
          </a:bodyPr>
          <a:lstStyle/>
          <a:p>
            <a:pPr indent="0" lvl="0" marL="0" marR="0" rtl="0" algn="l">
              <a:lnSpc>
                <a:spcPct val="9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1a componente: 92.46% </a:t>
            </a:r>
            <a:r>
              <a:rPr lang="en">
                <a:latin typeface="Saira"/>
                <a:ea typeface="Saira"/>
                <a:cs typeface="Saira"/>
                <a:sym typeface="Saira"/>
              </a:rPr>
              <a:t>de la varianza</a:t>
            </a:r>
            <a:endParaRPr sz="500"/>
          </a:p>
          <a:p>
            <a:pPr indent="0" lvl="0" marL="0" marR="0" rtl="0" algn="l">
              <a:lnSpc>
                <a:spcPct val="9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2a componente: 5.31%</a:t>
            </a:r>
            <a:endParaRPr sz="500"/>
          </a:p>
        </p:txBody>
      </p:sp>
      <p:sp>
        <p:nvSpPr>
          <p:cNvPr id="435" name="Google Shape;43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1"/>
          <p:cNvSpPr txBox="1"/>
          <p:nvPr>
            <p:ph idx="1" type="body"/>
          </p:nvPr>
        </p:nvSpPr>
        <p:spPr>
          <a:xfrm>
            <a:off x="387900" y="732650"/>
            <a:ext cx="8011800" cy="2618100"/>
          </a:xfrm>
          <a:prstGeom prst="rect">
            <a:avLst/>
          </a:prstGeom>
          <a:noFill/>
          <a:ln>
            <a:noFill/>
          </a:ln>
        </p:spPr>
        <p:txBody>
          <a:bodyPr anchorCtr="0" anchor="t" bIns="26775" lIns="26775" spcFirstLastPara="1" rIns="26775" wrap="square" tIns="26775">
            <a:normAutofit/>
          </a:bodyPr>
          <a:lstStyle/>
          <a:p>
            <a:pPr indent="0" lvl="0" marL="0" marR="0" rtl="0" algn="l">
              <a:lnSpc>
                <a:spcPct val="100000"/>
              </a:lnSpc>
              <a:spcBef>
                <a:spcPts val="0"/>
              </a:spcBef>
              <a:spcAft>
                <a:spcPts val="0"/>
              </a:spcAft>
              <a:buClr>
                <a:srgbClr val="000000"/>
              </a:buClr>
              <a:buSzPts val="1900"/>
              <a:buFont typeface="Arial"/>
              <a:buNone/>
            </a:pPr>
            <a:r>
              <a:rPr lang="en" sz="1900">
                <a:solidFill>
                  <a:srgbClr val="000000"/>
                </a:solidFill>
                <a:latin typeface="Saira"/>
                <a:ea typeface="Saira"/>
                <a:cs typeface="Saira"/>
                <a:sym typeface="Saira"/>
              </a:rPr>
              <a:t>Datos Iris</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42" name="Google Shape;442;p5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200"/>
              <a:t>Ejemplo: reducción dimensional en MNIST</a:t>
            </a:r>
            <a:endParaRPr sz="500"/>
          </a:p>
        </p:txBody>
      </p:sp>
      <p:pic>
        <p:nvPicPr>
          <p:cNvPr descr="Screen Shot 2021-04-14 at 10.44.28 AM.png" id="443" name="Google Shape;443;p52"/>
          <p:cNvPicPr preferRelativeResize="0"/>
          <p:nvPr/>
        </p:nvPicPr>
        <p:blipFill rotWithShape="1">
          <a:blip r:embed="rId3">
            <a:alphaModFix/>
          </a:blip>
          <a:srcRect b="16680" l="0" r="0" t="0"/>
          <a:stretch/>
        </p:blipFill>
        <p:spPr>
          <a:xfrm>
            <a:off x="863178" y="623504"/>
            <a:ext cx="6857978" cy="3801093"/>
          </a:xfrm>
          <a:prstGeom prst="rect">
            <a:avLst/>
          </a:prstGeom>
          <a:noFill/>
          <a:ln>
            <a:noFill/>
          </a:ln>
        </p:spPr>
      </p:pic>
      <p:sp>
        <p:nvSpPr>
          <p:cNvPr id="444" name="Google Shape;444;p52"/>
          <p:cNvSpPr txBox="1"/>
          <p:nvPr/>
        </p:nvSpPr>
        <p:spPr>
          <a:xfrm>
            <a:off x="1331442" y="2249854"/>
            <a:ext cx="1348800" cy="9162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Cada dígito tiene más de 1000 dimensiones</a:t>
            </a:r>
            <a:endParaRPr sz="500"/>
          </a:p>
        </p:txBody>
      </p:sp>
      <p:sp>
        <p:nvSpPr>
          <p:cNvPr id="445" name="Google Shape;445;p52"/>
          <p:cNvSpPr txBox="1"/>
          <p:nvPr/>
        </p:nvSpPr>
        <p:spPr>
          <a:xfrm>
            <a:off x="-203636" y="3885493"/>
            <a:ext cx="43581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Reducción brutal de la dimensionalidad</a:t>
            </a:r>
            <a:endParaRPr sz="500"/>
          </a:p>
        </p:txBody>
      </p:sp>
      <p:sp>
        <p:nvSpPr>
          <p:cNvPr id="446" name="Google Shape;446;p52"/>
          <p:cNvSpPr txBox="1"/>
          <p:nvPr/>
        </p:nvSpPr>
        <p:spPr>
          <a:xfrm>
            <a:off x="6881129" y="2072964"/>
            <a:ext cx="1348800" cy="1131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Posición de cada instancia en el espacio de las dos primeras PCA</a:t>
            </a:r>
            <a:endParaRPr sz="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Modelado de datos</a:t>
            </a:r>
            <a:endParaRPr/>
          </a:p>
        </p:txBody>
      </p:sp>
      <p:sp>
        <p:nvSpPr>
          <p:cNvPr id="452" name="Google Shape;45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3"/>
          <p:cNvSpPr txBox="1"/>
          <p:nvPr/>
        </p:nvSpPr>
        <p:spPr>
          <a:xfrm>
            <a:off x="379200" y="1531450"/>
            <a:ext cx="8385600" cy="2662800"/>
          </a:xfrm>
          <a:prstGeom prst="rect">
            <a:avLst/>
          </a:prstGeom>
          <a:noFill/>
          <a:ln>
            <a:noFill/>
          </a:ln>
        </p:spPr>
        <p:txBody>
          <a:bodyPr anchorCtr="0" anchor="t" bIns="91425" lIns="91425" spcFirstLastPara="1" rIns="91425" wrap="square" tIns="91425">
            <a:spAutoFit/>
          </a:bodyPr>
          <a:lstStyle/>
          <a:p>
            <a:pPr indent="-226059" lvl="0" marL="365760" rtl="0" algn="l">
              <a:lnSpc>
                <a:spcPct val="150000"/>
              </a:lnSpc>
              <a:spcBef>
                <a:spcPts val="0"/>
              </a:spcBef>
              <a:spcAft>
                <a:spcPts val="0"/>
              </a:spcAft>
              <a:buSzPts val="1400"/>
              <a:buFont typeface="Faustina"/>
              <a:buChar char="●"/>
            </a:pPr>
            <a:r>
              <a:rPr b="1" lang="en">
                <a:latin typeface="Faustina"/>
                <a:ea typeface="Faustina"/>
                <a:cs typeface="Faustina"/>
                <a:sym typeface="Faustina"/>
              </a:rPr>
              <a:t>Cuantificar una relación</a:t>
            </a:r>
            <a:r>
              <a:rPr lang="en">
                <a:latin typeface="Faustina"/>
                <a:ea typeface="Faustina"/>
                <a:cs typeface="Faustina"/>
                <a:sym typeface="Faustina"/>
              </a:rPr>
              <a:t>. Es decir, ponerle números a eso: "el precio de las casas es de X USD por metro cuadrado").</a:t>
            </a:r>
            <a:endParaRPr>
              <a:latin typeface="Faustina"/>
              <a:ea typeface="Faustina"/>
              <a:cs typeface="Faustina"/>
              <a:sym typeface="Faustina"/>
            </a:endParaRPr>
          </a:p>
          <a:p>
            <a:pPr indent="-226059" lvl="0" marL="365760" rtl="0" algn="l">
              <a:lnSpc>
                <a:spcPct val="150000"/>
              </a:lnSpc>
              <a:spcBef>
                <a:spcPts val="0"/>
              </a:spcBef>
              <a:spcAft>
                <a:spcPts val="0"/>
              </a:spcAft>
              <a:buSzPts val="1400"/>
              <a:buFont typeface="Faustina"/>
              <a:buChar char="●"/>
            </a:pPr>
            <a:r>
              <a:rPr b="1" lang="en">
                <a:latin typeface="Faustina"/>
                <a:ea typeface="Faustina"/>
                <a:cs typeface="Faustina"/>
                <a:sym typeface="Faustina"/>
              </a:rPr>
              <a:t>Explorar </a:t>
            </a:r>
            <a:r>
              <a:rPr lang="en">
                <a:latin typeface="Faustina"/>
                <a:ea typeface="Faustina"/>
                <a:cs typeface="Faustina"/>
                <a:sym typeface="Faustina"/>
              </a:rPr>
              <a:t>los datos. Muchas veces, necesitamos quitar los patrones más obvios para poder detectar cosas más sutiles. En este caso, el patrón obvio es la dependencia con la superficie. ¿Habrá algún efecto secundario con, por ejemplo, el estado de la casa, o la cantidad de baños?</a:t>
            </a:r>
            <a:endParaRPr>
              <a:latin typeface="Faustina"/>
              <a:ea typeface="Faustina"/>
              <a:cs typeface="Faustina"/>
              <a:sym typeface="Faustina"/>
            </a:endParaRPr>
          </a:p>
          <a:p>
            <a:pPr indent="-226059" lvl="0" marL="365760" rtl="0" algn="l">
              <a:lnSpc>
                <a:spcPct val="150000"/>
              </a:lnSpc>
              <a:spcBef>
                <a:spcPts val="0"/>
              </a:spcBef>
              <a:spcAft>
                <a:spcPts val="0"/>
              </a:spcAft>
              <a:buSzPts val="1400"/>
              <a:buFont typeface="Faustina"/>
              <a:buChar char="●"/>
            </a:pPr>
            <a:r>
              <a:rPr b="1" lang="en">
                <a:latin typeface="Faustina"/>
                <a:ea typeface="Faustina"/>
                <a:cs typeface="Faustina"/>
                <a:sym typeface="Faustina"/>
              </a:rPr>
              <a:t>Resumir </a:t>
            </a:r>
            <a:r>
              <a:rPr lang="en">
                <a:latin typeface="Faustina"/>
                <a:ea typeface="Faustina"/>
                <a:cs typeface="Faustina"/>
                <a:sym typeface="Faustina"/>
              </a:rPr>
              <a:t>la información para transmitirla mejor. Un excelente complemento al gráfico de arriba es dar los números de los parámetros (ver abajo), que resultan una descripción compacta de los datos.</a:t>
            </a:r>
            <a:endParaRPr>
              <a:latin typeface="Faustina"/>
              <a:ea typeface="Faustina"/>
              <a:cs typeface="Faustina"/>
              <a:sym typeface="Faustina"/>
            </a:endParaRPr>
          </a:p>
          <a:p>
            <a:pPr indent="-226059" lvl="0" marL="365760" rtl="0" algn="l">
              <a:lnSpc>
                <a:spcPct val="150000"/>
              </a:lnSpc>
              <a:spcBef>
                <a:spcPts val="0"/>
              </a:spcBef>
              <a:spcAft>
                <a:spcPts val="0"/>
              </a:spcAft>
              <a:buSzPts val="1400"/>
              <a:buFont typeface="Faustina"/>
              <a:buChar char="●"/>
            </a:pPr>
            <a:r>
              <a:rPr b="1" lang="en">
                <a:latin typeface="Faustina"/>
                <a:ea typeface="Faustina"/>
                <a:cs typeface="Faustina"/>
                <a:sym typeface="Faustina"/>
              </a:rPr>
              <a:t>Predecir</a:t>
            </a:r>
            <a:r>
              <a:rPr lang="en">
                <a:latin typeface="Faustina"/>
                <a:ea typeface="Faustina"/>
                <a:cs typeface="Faustina"/>
                <a:sym typeface="Faustina"/>
              </a:rPr>
              <a:t> el valor de la variable target para una propiedad que no hemos observado.</a:t>
            </a:r>
            <a:endParaRPr>
              <a:latin typeface="Faustina"/>
              <a:ea typeface="Faustina"/>
              <a:cs typeface="Faustina"/>
              <a:sym typeface="Faustina"/>
            </a:endParaRPr>
          </a:p>
        </p:txBody>
      </p:sp>
      <p:sp>
        <p:nvSpPr>
          <p:cNvPr id="454" name="Google Shape;454;p53"/>
          <p:cNvSpPr/>
          <p:nvPr/>
        </p:nvSpPr>
        <p:spPr>
          <a:xfrm>
            <a:off x="3877950" y="80033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Objetivos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6" name="Google Shape;206;p36"/>
          <p:cNvSpPr txBox="1"/>
          <p:nvPr>
            <p:ph idx="1" type="subTitle"/>
          </p:nvPr>
        </p:nvSpPr>
        <p:spPr>
          <a:xfrm>
            <a:off x="2834175" y="238500"/>
            <a:ext cx="6126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PLAN DE ESTUDIOS</a:t>
            </a:r>
            <a:endParaRPr/>
          </a:p>
        </p:txBody>
      </p:sp>
      <p:sp>
        <p:nvSpPr>
          <p:cNvPr id="207" name="Google Shape;20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36"/>
          <p:cNvPicPr preferRelativeResize="0"/>
          <p:nvPr/>
        </p:nvPicPr>
        <p:blipFill rotWithShape="1">
          <a:blip r:embed="rId3">
            <a:alphaModFix/>
          </a:blip>
          <a:srcRect b="0" l="0" r="0" t="22839"/>
          <a:stretch/>
        </p:blipFill>
        <p:spPr>
          <a:xfrm>
            <a:off x="0" y="1192975"/>
            <a:ext cx="9144003" cy="3265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4"/>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Regresión</a:t>
            </a:r>
            <a:endParaRPr/>
          </a:p>
        </p:txBody>
      </p:sp>
      <p:sp>
        <p:nvSpPr>
          <p:cNvPr id="460" name="Google Shape;460;p54"/>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461" name="Google Shape;461;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67" name="Google Shape;467;p5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Tipos de datos y problemas</a:t>
            </a:r>
            <a:endParaRPr sz="500"/>
          </a:p>
        </p:txBody>
      </p:sp>
      <p:sp>
        <p:nvSpPr>
          <p:cNvPr id="468" name="Google Shape;468;p55"/>
          <p:cNvSpPr txBox="1"/>
          <p:nvPr/>
        </p:nvSpPr>
        <p:spPr>
          <a:xfrm>
            <a:off x="2241973" y="1921125"/>
            <a:ext cx="17688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clasificación o</a:t>
            </a:r>
            <a:endParaRPr sz="500"/>
          </a:p>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categorización</a:t>
            </a:r>
            <a:endParaRPr sz="500"/>
          </a:p>
        </p:txBody>
      </p:sp>
      <p:sp>
        <p:nvSpPr>
          <p:cNvPr id="469" name="Google Shape;469;p55"/>
          <p:cNvSpPr txBox="1"/>
          <p:nvPr/>
        </p:nvSpPr>
        <p:spPr>
          <a:xfrm>
            <a:off x="4798824" y="1087325"/>
            <a:ext cx="35247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Aprendizaje no supervisado</a:t>
            </a:r>
            <a:endParaRPr sz="500"/>
          </a:p>
        </p:txBody>
      </p:sp>
      <p:sp>
        <p:nvSpPr>
          <p:cNvPr id="470" name="Google Shape;470;p55"/>
          <p:cNvSpPr txBox="1"/>
          <p:nvPr/>
        </p:nvSpPr>
        <p:spPr>
          <a:xfrm rot="-5400000">
            <a:off x="602500" y="3309499"/>
            <a:ext cx="11280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contínuo</a:t>
            </a:r>
            <a:endParaRPr sz="500"/>
          </a:p>
        </p:txBody>
      </p:sp>
      <p:sp>
        <p:nvSpPr>
          <p:cNvPr id="471" name="Google Shape;471;p55"/>
          <p:cNvSpPr txBox="1"/>
          <p:nvPr/>
        </p:nvSpPr>
        <p:spPr>
          <a:xfrm rot="-5400000">
            <a:off x="641000" y="1939227"/>
            <a:ext cx="10335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discreto</a:t>
            </a:r>
            <a:endParaRPr sz="500"/>
          </a:p>
        </p:txBody>
      </p:sp>
      <p:sp>
        <p:nvSpPr>
          <p:cNvPr id="472" name="Google Shape;472;p55"/>
          <p:cNvSpPr txBox="1"/>
          <p:nvPr/>
        </p:nvSpPr>
        <p:spPr>
          <a:xfrm>
            <a:off x="5563974" y="2062225"/>
            <a:ext cx="16923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agrupamiento</a:t>
            </a:r>
            <a:endParaRPr sz="500"/>
          </a:p>
        </p:txBody>
      </p:sp>
      <p:sp>
        <p:nvSpPr>
          <p:cNvPr id="473" name="Google Shape;473;p55"/>
          <p:cNvSpPr txBox="1"/>
          <p:nvPr/>
        </p:nvSpPr>
        <p:spPr>
          <a:xfrm>
            <a:off x="2534750" y="3378025"/>
            <a:ext cx="12189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regresión</a:t>
            </a:r>
            <a:endParaRPr sz="500"/>
          </a:p>
        </p:txBody>
      </p:sp>
      <p:sp>
        <p:nvSpPr>
          <p:cNvPr id="474" name="Google Shape;474;p55"/>
          <p:cNvSpPr txBox="1"/>
          <p:nvPr/>
        </p:nvSpPr>
        <p:spPr>
          <a:xfrm>
            <a:off x="5621124" y="3242450"/>
            <a:ext cx="15072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reducción </a:t>
            </a:r>
            <a:endParaRPr sz="500"/>
          </a:p>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dimensional</a:t>
            </a:r>
            <a:endParaRPr sz="500"/>
          </a:p>
        </p:txBody>
      </p:sp>
      <p:sp>
        <p:nvSpPr>
          <p:cNvPr id="475" name="Google Shape;475;p55"/>
          <p:cNvSpPr txBox="1"/>
          <p:nvPr/>
        </p:nvSpPr>
        <p:spPr>
          <a:xfrm>
            <a:off x="1701701" y="1085100"/>
            <a:ext cx="30210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Aprendizaje supervisado</a:t>
            </a:r>
            <a:endParaRPr sz="500"/>
          </a:p>
        </p:txBody>
      </p:sp>
      <p:cxnSp>
        <p:nvCxnSpPr>
          <p:cNvPr id="476" name="Google Shape;476;p55"/>
          <p:cNvCxnSpPr/>
          <p:nvPr/>
        </p:nvCxnSpPr>
        <p:spPr>
          <a:xfrm rot="10800000">
            <a:off x="4687396" y="1523106"/>
            <a:ext cx="0" cy="2709300"/>
          </a:xfrm>
          <a:prstGeom prst="straightConnector1">
            <a:avLst/>
          </a:prstGeom>
          <a:noFill/>
          <a:ln cap="flat" cmpd="sng" w="508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cxnSp>
        <p:nvCxnSpPr>
          <p:cNvPr id="477" name="Google Shape;477;p55"/>
          <p:cNvCxnSpPr/>
          <p:nvPr/>
        </p:nvCxnSpPr>
        <p:spPr>
          <a:xfrm flipH="1" rot="10800000">
            <a:off x="1540807" y="2873215"/>
            <a:ext cx="6330000" cy="18900"/>
          </a:xfrm>
          <a:prstGeom prst="straightConnector1">
            <a:avLst/>
          </a:prstGeom>
          <a:noFill/>
          <a:ln cap="flat" cmpd="sng" w="50800">
            <a:solidFill>
              <a:srgbClr val="000000"/>
            </a:solidFill>
            <a:prstDash val="solid"/>
            <a:round/>
            <a:headEnd len="sm" w="sm" type="none"/>
            <a:tailEnd len="sm" w="sm" type="none"/>
          </a:ln>
          <a:effectLst>
            <a:outerShdw blurRad="38100" rotWithShape="0" dir="16200000" dist="20000">
              <a:srgbClr val="000000">
                <a:alpha val="37650"/>
              </a:srgbClr>
            </a:outerShdw>
          </a:effectLst>
        </p:spPr>
      </p:cxnSp>
      <p:sp>
        <p:nvSpPr>
          <p:cNvPr id="478" name="Google Shape;478;p55"/>
          <p:cNvSpPr txBox="1"/>
          <p:nvPr/>
        </p:nvSpPr>
        <p:spPr>
          <a:xfrm>
            <a:off x="1854866" y="2544449"/>
            <a:ext cx="25674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perceptrón, regresión logística</a:t>
            </a:r>
            <a:endParaRPr sz="500"/>
          </a:p>
        </p:txBody>
      </p:sp>
      <p:sp>
        <p:nvSpPr>
          <p:cNvPr id="479" name="Google Shape;479;p55"/>
          <p:cNvSpPr txBox="1"/>
          <p:nvPr/>
        </p:nvSpPr>
        <p:spPr>
          <a:xfrm>
            <a:off x="1961658" y="3827692"/>
            <a:ext cx="22710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regresión linear, polinomial</a:t>
            </a:r>
            <a:endParaRPr sz="500"/>
          </a:p>
        </p:txBody>
      </p:sp>
      <p:sp>
        <p:nvSpPr>
          <p:cNvPr id="480" name="Google Shape;480;p55"/>
          <p:cNvSpPr txBox="1"/>
          <p:nvPr/>
        </p:nvSpPr>
        <p:spPr>
          <a:xfrm>
            <a:off x="5137207" y="3901710"/>
            <a:ext cx="22812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Proyección, PCA, variedad</a:t>
            </a:r>
            <a:endParaRPr sz="500"/>
          </a:p>
        </p:txBody>
      </p:sp>
      <p:sp>
        <p:nvSpPr>
          <p:cNvPr id="481" name="Google Shape;481;p55"/>
          <p:cNvSpPr txBox="1"/>
          <p:nvPr/>
        </p:nvSpPr>
        <p:spPr>
          <a:xfrm>
            <a:off x="5910229" y="2493168"/>
            <a:ext cx="7353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k-means</a:t>
            </a:r>
            <a:endParaRPr sz="500"/>
          </a:p>
        </p:txBody>
      </p:sp>
      <p:sp>
        <p:nvSpPr>
          <p:cNvPr id="482" name="Google Shape;482;p55"/>
          <p:cNvSpPr/>
          <p:nvPr/>
        </p:nvSpPr>
        <p:spPr>
          <a:xfrm>
            <a:off x="4722695" y="1542129"/>
            <a:ext cx="3171900" cy="1329900"/>
          </a:xfrm>
          <a:prstGeom prst="rect">
            <a:avLst/>
          </a:prstGeom>
          <a:solidFill>
            <a:srgbClr val="FFFB00">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B00"/>
              </a:buClr>
              <a:buSzPts val="500"/>
              <a:buFont typeface="Arial"/>
              <a:buNone/>
            </a:pPr>
            <a:r>
              <a:t/>
            </a:r>
            <a:endParaRPr b="0" i="0" sz="500" u="none" cap="none" strike="noStrike">
              <a:solidFill>
                <a:srgbClr val="FFFB00"/>
              </a:solidFill>
              <a:latin typeface="Arial"/>
              <a:ea typeface="Arial"/>
              <a:cs typeface="Arial"/>
              <a:sym typeface="Arial"/>
            </a:endParaRPr>
          </a:p>
        </p:txBody>
      </p:sp>
      <p:sp>
        <p:nvSpPr>
          <p:cNvPr id="483" name="Google Shape;483;p55"/>
          <p:cNvSpPr/>
          <p:nvPr/>
        </p:nvSpPr>
        <p:spPr>
          <a:xfrm>
            <a:off x="4695092" y="2924898"/>
            <a:ext cx="3171900" cy="1329900"/>
          </a:xfrm>
          <a:prstGeom prst="rect">
            <a:avLst/>
          </a:prstGeom>
          <a:solidFill>
            <a:srgbClr val="FFFB00">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B00"/>
              </a:buClr>
              <a:buSzPts val="500"/>
              <a:buFont typeface="Arial"/>
              <a:buNone/>
            </a:pPr>
            <a:r>
              <a:t/>
            </a:r>
            <a:endParaRPr b="0" i="0" sz="500" u="none" cap="none" strike="noStrike">
              <a:solidFill>
                <a:srgbClr val="FFFB00"/>
              </a:solidFill>
              <a:latin typeface="Arial"/>
              <a:ea typeface="Arial"/>
              <a:cs typeface="Arial"/>
              <a:sym typeface="Arial"/>
            </a:endParaRPr>
          </a:p>
        </p:txBody>
      </p:sp>
      <p:sp>
        <p:nvSpPr>
          <p:cNvPr id="484" name="Google Shape;484;p55"/>
          <p:cNvSpPr txBox="1"/>
          <p:nvPr/>
        </p:nvSpPr>
        <p:spPr>
          <a:xfrm>
            <a:off x="1711725" y="4307675"/>
            <a:ext cx="34302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Hay un </a:t>
            </a:r>
            <a:r>
              <a:rPr b="0" i="1" lang="en" sz="1700" u="none" cap="none" strike="noStrike">
                <a:solidFill>
                  <a:srgbClr val="000000"/>
                </a:solidFill>
                <a:latin typeface="Arial"/>
                <a:ea typeface="Arial"/>
                <a:cs typeface="Arial"/>
                <a:sym typeface="Arial"/>
              </a:rPr>
              <a:t>target</a:t>
            </a:r>
            <a:r>
              <a:rPr b="0" i="0" lang="en" sz="1700" u="none" cap="none" strike="noStrike">
                <a:solidFill>
                  <a:srgbClr val="000000"/>
                </a:solidFill>
                <a:latin typeface="Arial"/>
                <a:ea typeface="Arial"/>
                <a:cs typeface="Arial"/>
                <a:sym typeface="Arial"/>
              </a:rPr>
              <a:t> para entrenar</a:t>
            </a:r>
            <a:endParaRPr sz="500"/>
          </a:p>
        </p:txBody>
      </p:sp>
      <p:sp>
        <p:nvSpPr>
          <p:cNvPr id="485" name="Google Shape;485;p55"/>
          <p:cNvSpPr txBox="1"/>
          <p:nvPr/>
        </p:nvSpPr>
        <p:spPr>
          <a:xfrm>
            <a:off x="4830873" y="4307675"/>
            <a:ext cx="36417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No hay un </a:t>
            </a:r>
            <a:r>
              <a:rPr b="0" i="1" lang="en" sz="1700" u="none" cap="none" strike="noStrike">
                <a:solidFill>
                  <a:srgbClr val="000000"/>
                </a:solidFill>
                <a:latin typeface="Arial"/>
                <a:ea typeface="Arial"/>
                <a:cs typeface="Arial"/>
                <a:sym typeface="Arial"/>
              </a:rPr>
              <a:t>target</a:t>
            </a:r>
            <a:r>
              <a:rPr b="0" i="0" lang="en" sz="1700" u="none" cap="none" strike="noStrike">
                <a:solidFill>
                  <a:srgbClr val="000000"/>
                </a:solidFill>
                <a:latin typeface="Arial"/>
                <a:ea typeface="Arial"/>
                <a:cs typeface="Arial"/>
                <a:sym typeface="Arial"/>
              </a:rPr>
              <a:t> para entrenar</a:t>
            </a:r>
            <a:endParaRPr sz="500"/>
          </a:p>
        </p:txBody>
      </p:sp>
      <p:sp>
        <p:nvSpPr>
          <p:cNvPr id="486" name="Google Shape;486;p55"/>
          <p:cNvSpPr/>
          <p:nvPr/>
        </p:nvSpPr>
        <p:spPr>
          <a:xfrm>
            <a:off x="1587994" y="1501089"/>
            <a:ext cx="6306600" cy="2685300"/>
          </a:xfrm>
          <a:prstGeom prst="rect">
            <a:avLst/>
          </a:prstGeom>
          <a:noFill/>
          <a:ln cap="flat" cmpd="sng" w="635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87" name="Google Shape;487;p55"/>
          <p:cNvSpPr/>
          <p:nvPr/>
        </p:nvSpPr>
        <p:spPr>
          <a:xfrm>
            <a:off x="1568391" y="2881948"/>
            <a:ext cx="3111300" cy="1329900"/>
          </a:xfrm>
          <a:prstGeom prst="rect">
            <a:avLst/>
          </a:prstGeom>
          <a:solidFill>
            <a:srgbClr val="009051">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8F00"/>
              </a:buClr>
              <a:buSzPts val="500"/>
              <a:buFont typeface="Arial"/>
              <a:buNone/>
            </a:pPr>
            <a:r>
              <a:t/>
            </a:r>
            <a:endParaRPr b="0" i="0" sz="500" u="none" cap="none" strike="noStrike">
              <a:solidFill>
                <a:srgbClr val="008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grpSp>
        <p:nvGrpSpPr>
          <p:cNvPr id="492" name="Google Shape;492;p56"/>
          <p:cNvGrpSpPr/>
          <p:nvPr/>
        </p:nvGrpSpPr>
        <p:grpSpPr>
          <a:xfrm>
            <a:off x="7384357" y="797916"/>
            <a:ext cx="1846911" cy="2118857"/>
            <a:chOff x="0" y="0"/>
            <a:chExt cx="4925097" cy="5650285"/>
          </a:xfrm>
        </p:grpSpPr>
        <p:sp>
          <p:nvSpPr>
            <p:cNvPr id="493" name="Google Shape;493;p56"/>
            <p:cNvSpPr/>
            <p:nvPr/>
          </p:nvSpPr>
          <p:spPr>
            <a:xfrm>
              <a:off x="0" y="0"/>
              <a:ext cx="3818100" cy="5325300"/>
            </a:xfrm>
            <a:prstGeom prst="rightArrow">
              <a:avLst>
                <a:gd fmla="val 32000" name="adj1"/>
                <a:gd fmla="val 21289" name="adj2"/>
              </a:avLst>
            </a:pr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94" name="Google Shape;494;p56"/>
            <p:cNvSpPr txBox="1"/>
            <p:nvPr/>
          </p:nvSpPr>
          <p:spPr>
            <a:xfrm>
              <a:off x="334156" y="1761114"/>
              <a:ext cx="3396600" cy="1206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Desplegar y monitorear el sistema</a:t>
              </a:r>
              <a:endParaRPr sz="500"/>
            </a:p>
          </p:txBody>
        </p:sp>
        <p:sp>
          <p:nvSpPr>
            <p:cNvPr id="495" name="Google Shape;495;p56"/>
            <p:cNvSpPr txBox="1"/>
            <p:nvPr/>
          </p:nvSpPr>
          <p:spPr>
            <a:xfrm>
              <a:off x="1106997" y="4024885"/>
              <a:ext cx="3818100" cy="16254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Usar el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modelo</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en datos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no vistos</a:t>
              </a:r>
              <a:endParaRPr sz="500"/>
            </a:p>
          </p:txBody>
        </p:sp>
      </p:grpSp>
      <p:grpSp>
        <p:nvGrpSpPr>
          <p:cNvPr id="496" name="Google Shape;496;p56"/>
          <p:cNvGrpSpPr/>
          <p:nvPr/>
        </p:nvGrpSpPr>
        <p:grpSpPr>
          <a:xfrm>
            <a:off x="6116129" y="799344"/>
            <a:ext cx="1454539" cy="2529989"/>
            <a:chOff x="0" y="0"/>
            <a:chExt cx="3878770" cy="6746636"/>
          </a:xfrm>
        </p:grpSpPr>
        <p:sp>
          <p:nvSpPr>
            <p:cNvPr id="497" name="Google Shape;497;p56"/>
            <p:cNvSpPr/>
            <p:nvPr/>
          </p:nvSpPr>
          <p:spPr>
            <a:xfrm>
              <a:off x="0" y="0"/>
              <a:ext cx="3818100" cy="5325300"/>
            </a:xfrm>
            <a:prstGeom prst="rightArrow">
              <a:avLst>
                <a:gd fmla="val 32000" name="adj1"/>
                <a:gd fmla="val 21289" name="adj2"/>
              </a:avLst>
            </a:prstGeom>
            <a:solidFill>
              <a:srgbClr val="0119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498" name="Google Shape;498;p56"/>
            <p:cNvSpPr txBox="1"/>
            <p:nvPr/>
          </p:nvSpPr>
          <p:spPr>
            <a:xfrm>
              <a:off x="473624" y="1767979"/>
              <a:ext cx="2651700" cy="1206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Generar </a:t>
              </a:r>
              <a:endParaRPr sz="500"/>
            </a:p>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y comparar </a:t>
              </a:r>
              <a:endParaRPr sz="500"/>
            </a:p>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modelos</a:t>
              </a:r>
              <a:endParaRPr sz="500"/>
            </a:p>
          </p:txBody>
        </p:sp>
        <p:sp>
          <p:nvSpPr>
            <p:cNvPr id="499" name="Google Shape;499;p56"/>
            <p:cNvSpPr txBox="1"/>
            <p:nvPr/>
          </p:nvSpPr>
          <p:spPr>
            <a:xfrm>
              <a:off x="60670" y="3902036"/>
              <a:ext cx="3818100" cy="2844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Entrenamiento:</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minimización </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de la pérdida </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optimización de los hiperparámentros</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comparación de las métricas/scores</a:t>
              </a:r>
              <a:endParaRPr sz="500"/>
            </a:p>
          </p:txBody>
        </p:sp>
      </p:grpSp>
      <p:sp>
        <p:nvSpPr>
          <p:cNvPr id="500" name="Google Shape;50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01" name="Google Shape;501;p5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Pasos del aprendizaje automático</a:t>
            </a:r>
            <a:endParaRPr sz="500"/>
          </a:p>
        </p:txBody>
      </p:sp>
      <p:grpSp>
        <p:nvGrpSpPr>
          <p:cNvPr id="502" name="Google Shape;502;p56"/>
          <p:cNvGrpSpPr/>
          <p:nvPr/>
        </p:nvGrpSpPr>
        <p:grpSpPr>
          <a:xfrm>
            <a:off x="4832392" y="788822"/>
            <a:ext cx="1431788" cy="1996988"/>
            <a:chOff x="0" y="0"/>
            <a:chExt cx="3818100" cy="5325300"/>
          </a:xfrm>
        </p:grpSpPr>
        <p:sp>
          <p:nvSpPr>
            <p:cNvPr id="503" name="Google Shape;503;p56"/>
            <p:cNvSpPr/>
            <p:nvPr/>
          </p:nvSpPr>
          <p:spPr>
            <a:xfrm>
              <a:off x="0" y="0"/>
              <a:ext cx="3818100" cy="5325300"/>
            </a:xfrm>
            <a:prstGeom prst="rightArrow">
              <a:avLst>
                <a:gd fmla="val 32000" name="adj1"/>
                <a:gd fmla="val 21289" name="adj2"/>
              </a:avLst>
            </a:prstGeom>
            <a:solidFill>
              <a:srgbClr val="0433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4" name="Google Shape;504;p56"/>
            <p:cNvSpPr txBox="1"/>
            <p:nvPr/>
          </p:nvSpPr>
          <p:spPr>
            <a:xfrm>
              <a:off x="529108" y="1840871"/>
              <a:ext cx="26010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Selección </a:t>
              </a:r>
              <a:endParaRPr sz="500"/>
            </a:p>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del modelo</a:t>
              </a:r>
              <a:endParaRPr sz="500"/>
            </a:p>
          </p:txBody>
        </p:sp>
      </p:grpSp>
      <p:grpSp>
        <p:nvGrpSpPr>
          <p:cNvPr id="505" name="Google Shape;505;p56"/>
          <p:cNvGrpSpPr/>
          <p:nvPr/>
        </p:nvGrpSpPr>
        <p:grpSpPr>
          <a:xfrm>
            <a:off x="3559177" y="778300"/>
            <a:ext cx="1990593" cy="3259498"/>
            <a:chOff x="0" y="0"/>
            <a:chExt cx="5308248" cy="8691996"/>
          </a:xfrm>
        </p:grpSpPr>
        <p:sp>
          <p:nvSpPr>
            <p:cNvPr id="506" name="Google Shape;506;p56"/>
            <p:cNvSpPr/>
            <p:nvPr/>
          </p:nvSpPr>
          <p:spPr>
            <a:xfrm>
              <a:off x="0" y="0"/>
              <a:ext cx="3818100" cy="5325300"/>
            </a:xfrm>
            <a:prstGeom prst="rightArrow">
              <a:avLst>
                <a:gd fmla="val 32000" name="adj1"/>
                <a:gd fmla="val 21289" name="adj2"/>
              </a:avLst>
            </a:prstGeom>
            <a:solidFill>
              <a:srgbClr val="0096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07" name="Google Shape;507;p56"/>
            <p:cNvSpPr txBox="1"/>
            <p:nvPr/>
          </p:nvSpPr>
          <p:spPr>
            <a:xfrm>
              <a:off x="510312" y="1840871"/>
              <a:ext cx="2968800" cy="1231500"/>
            </a:xfrm>
            <a:prstGeom prst="rect">
              <a:avLst/>
            </a:prstGeom>
            <a:solidFill>
              <a:srgbClr val="0096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Preparación </a:t>
              </a:r>
              <a:endParaRPr sz="500"/>
            </a:p>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de los datos </a:t>
              </a:r>
              <a:endParaRPr sz="500"/>
            </a:p>
          </p:txBody>
        </p:sp>
        <p:sp>
          <p:nvSpPr>
            <p:cNvPr id="508" name="Google Shape;508;p56"/>
            <p:cNvSpPr txBox="1"/>
            <p:nvPr/>
          </p:nvSpPr>
          <p:spPr>
            <a:xfrm>
              <a:off x="310548" y="3815796"/>
              <a:ext cx="4997700" cy="4876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análisis </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exploratorio</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Ingeniería de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características</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a:t>
              </a:r>
              <a:r>
                <a:rPr b="0" i="1" lang="en" sz="1100" u="none" cap="none" strike="noStrike">
                  <a:solidFill>
                    <a:srgbClr val="000000"/>
                  </a:solidFill>
                  <a:latin typeface="Saira Medium"/>
                  <a:ea typeface="Saira Medium"/>
                  <a:cs typeface="Saira Medium"/>
                  <a:sym typeface="Saira Medium"/>
                </a:rPr>
                <a:t>feature engineering)</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visualización de los datos</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valores faltantes, outliers</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transformación numérica </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codificación de categorías</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agrupamiento, PCA</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creación de nuevas características</a:t>
              </a:r>
              <a:endParaRPr sz="500"/>
            </a:p>
          </p:txBody>
        </p:sp>
      </p:grpSp>
      <p:pic>
        <p:nvPicPr>
          <p:cNvPr descr="Screen Shot 2022-09-18 at 00.44.42.png" id="509" name="Google Shape;509;p56"/>
          <p:cNvPicPr preferRelativeResize="0"/>
          <p:nvPr/>
        </p:nvPicPr>
        <p:blipFill rotWithShape="1">
          <a:blip r:embed="rId3">
            <a:alphaModFix/>
          </a:blip>
          <a:srcRect b="0" l="0" r="0" t="0"/>
          <a:stretch/>
        </p:blipFill>
        <p:spPr>
          <a:xfrm>
            <a:off x="28838" y="680764"/>
            <a:ext cx="3476158" cy="4087482"/>
          </a:xfrm>
          <a:prstGeom prst="rect">
            <a:avLst/>
          </a:prstGeom>
          <a:noFill/>
          <a:ln>
            <a:noFill/>
          </a:ln>
        </p:spPr>
      </p:pic>
      <p:grpSp>
        <p:nvGrpSpPr>
          <p:cNvPr id="510" name="Google Shape;510;p56"/>
          <p:cNvGrpSpPr/>
          <p:nvPr/>
        </p:nvGrpSpPr>
        <p:grpSpPr>
          <a:xfrm>
            <a:off x="2172469" y="772764"/>
            <a:ext cx="1539744" cy="1996988"/>
            <a:chOff x="0" y="0"/>
            <a:chExt cx="4105985" cy="5325300"/>
          </a:xfrm>
        </p:grpSpPr>
        <p:sp>
          <p:nvSpPr>
            <p:cNvPr id="511" name="Google Shape;511;p56"/>
            <p:cNvSpPr/>
            <p:nvPr/>
          </p:nvSpPr>
          <p:spPr>
            <a:xfrm>
              <a:off x="287885" y="0"/>
              <a:ext cx="3818100" cy="5325300"/>
            </a:xfrm>
            <a:prstGeom prst="rightArrow">
              <a:avLst>
                <a:gd fmla="val 32000" name="adj1"/>
                <a:gd fmla="val 21289" name="adj2"/>
              </a:avLst>
            </a:prstGeom>
            <a:solidFill>
              <a:srgbClr val="76D6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512" name="Google Shape;512;p56"/>
            <p:cNvSpPr txBox="1"/>
            <p:nvPr/>
          </p:nvSpPr>
          <p:spPr>
            <a:xfrm>
              <a:off x="753494" y="1840871"/>
              <a:ext cx="22455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Datos</a:t>
              </a:r>
              <a:br>
                <a:rPr b="0" i="0" lang="en" sz="1500" u="none" cap="none" strike="noStrike">
                  <a:solidFill>
                    <a:srgbClr val="FFFFFF"/>
                  </a:solidFill>
                  <a:latin typeface="Saira Medium"/>
                  <a:ea typeface="Saira Medium"/>
                  <a:cs typeface="Saira Medium"/>
                  <a:sym typeface="Saira Medium"/>
                </a:rPr>
              </a:br>
              <a:r>
                <a:rPr b="0" i="0" lang="en" sz="1500" u="none" cap="none" strike="noStrike">
                  <a:solidFill>
                    <a:srgbClr val="FFFFFF"/>
                  </a:solidFill>
                  <a:latin typeface="Saira Medium"/>
                  <a:ea typeface="Saira Medium"/>
                  <a:cs typeface="Saira Medium"/>
                  <a:sym typeface="Saira Medium"/>
                </a:rPr>
                <a:t>(e.g. CSV)</a:t>
              </a:r>
              <a:endParaRPr sz="500"/>
            </a:p>
          </p:txBody>
        </p:sp>
        <p:sp>
          <p:nvSpPr>
            <p:cNvPr id="513" name="Google Shape;513;p56"/>
            <p:cNvSpPr txBox="1"/>
            <p:nvPr/>
          </p:nvSpPr>
          <p:spPr>
            <a:xfrm>
              <a:off x="0" y="3811329"/>
              <a:ext cx="3396600" cy="1219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Obtener los datos</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Tener una visión abarcadora</a:t>
              </a:r>
              <a:endParaRPr sz="500"/>
            </a:p>
          </p:txBody>
        </p:sp>
      </p:grpSp>
      <p:sp>
        <p:nvSpPr>
          <p:cNvPr id="514" name="Google Shape;514;p56"/>
          <p:cNvSpPr txBox="1"/>
          <p:nvPr/>
        </p:nvSpPr>
        <p:spPr>
          <a:xfrm>
            <a:off x="5665866" y="3805574"/>
            <a:ext cx="3329100" cy="720300"/>
          </a:xfrm>
          <a:prstGeom prst="rect">
            <a:avLst/>
          </a:prstGeom>
          <a:solidFill>
            <a:srgbClr val="FFFFFF"/>
          </a:solidFill>
          <a:ln cap="flat" cmpd="sng" w="28575">
            <a:solidFill>
              <a:srgbClr val="941751"/>
            </a:solidFill>
            <a:prstDash val="dash"/>
            <a:miter lim="400000"/>
            <a:headEnd len="sm" w="sm" type="none"/>
            <a:tailEnd len="sm" w="sm" type="none"/>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11993"/>
              </a:buClr>
              <a:buSzPts val="1300"/>
              <a:buFont typeface="Saira"/>
              <a:buNone/>
            </a:pPr>
            <a:r>
              <a:rPr b="0" i="0" lang="en" sz="1300" u="none" cap="none" strike="noStrike">
                <a:solidFill>
                  <a:srgbClr val="011993"/>
                </a:solidFill>
                <a:latin typeface="Saira"/>
                <a:ea typeface="Saira"/>
                <a:cs typeface="Saira"/>
                <a:sym typeface="Saira"/>
              </a:rPr>
              <a:t>El objetivo de cualquier algoritmo de aprendizaje supervisado es encontrar una función que mapea de la mejor forma posible las entradas con la salida correcta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descr="Image" id="519" name="Google Shape;519;p57"/>
          <p:cNvPicPr preferRelativeResize="0"/>
          <p:nvPr/>
        </p:nvPicPr>
        <p:blipFill rotWithShape="1">
          <a:blip r:embed="rId3">
            <a:alphaModFix/>
          </a:blip>
          <a:srcRect b="11487" l="7114" r="0" t="15895"/>
          <a:stretch/>
        </p:blipFill>
        <p:spPr>
          <a:xfrm>
            <a:off x="5537075" y="1984048"/>
            <a:ext cx="3636275" cy="2311425"/>
          </a:xfrm>
          <a:prstGeom prst="rect">
            <a:avLst/>
          </a:prstGeom>
          <a:noFill/>
          <a:ln>
            <a:noFill/>
          </a:ln>
        </p:spPr>
      </p:pic>
      <p:sp>
        <p:nvSpPr>
          <p:cNvPr id="520" name="Google Shape;520;p57"/>
          <p:cNvSpPr txBox="1"/>
          <p:nvPr/>
        </p:nvSpPr>
        <p:spPr>
          <a:xfrm>
            <a:off x="8857201" y="3918000"/>
            <a:ext cx="2106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433FF"/>
              </a:buClr>
              <a:buSzPts val="1700"/>
              <a:buFont typeface="Saira Thin"/>
              <a:buNone/>
            </a:pPr>
            <a:r>
              <a:rPr b="1" i="1" lang="en" sz="1700" u="none" cap="none" strike="noStrike">
                <a:solidFill>
                  <a:srgbClr val="664EA6"/>
                </a:solidFill>
                <a:latin typeface="Saira"/>
                <a:ea typeface="Saira"/>
                <a:cs typeface="Saira"/>
                <a:sym typeface="Saira"/>
              </a:rPr>
              <a:t>x</a:t>
            </a:r>
            <a:endParaRPr b="1" sz="900">
              <a:solidFill>
                <a:srgbClr val="664EA6"/>
              </a:solidFill>
            </a:endParaRPr>
          </a:p>
        </p:txBody>
      </p:sp>
      <p:sp>
        <p:nvSpPr>
          <p:cNvPr id="521" name="Google Shape;521;p57"/>
          <p:cNvSpPr txBox="1"/>
          <p:nvPr/>
        </p:nvSpPr>
        <p:spPr>
          <a:xfrm>
            <a:off x="5447406" y="1939543"/>
            <a:ext cx="2223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433FF"/>
              </a:buClr>
              <a:buSzPts val="1700"/>
              <a:buFont typeface="Saira Thin"/>
              <a:buNone/>
            </a:pPr>
            <a:r>
              <a:rPr b="1" i="1" lang="en" sz="1700" u="none" cap="none" strike="noStrike">
                <a:solidFill>
                  <a:srgbClr val="664EA6"/>
                </a:solidFill>
                <a:latin typeface="Saira"/>
                <a:ea typeface="Saira"/>
                <a:cs typeface="Saira"/>
                <a:sym typeface="Saira"/>
              </a:rPr>
              <a:t>y</a:t>
            </a:r>
            <a:endParaRPr b="1" sz="900">
              <a:solidFill>
                <a:srgbClr val="664EA6"/>
              </a:solidFill>
            </a:endParaRPr>
          </a:p>
        </p:txBody>
      </p:sp>
      <p:sp>
        <p:nvSpPr>
          <p:cNvPr id="522" name="Google Shape;522;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3" name="Google Shape;523;p57"/>
          <p:cNvSpPr txBox="1"/>
          <p:nvPr>
            <p:ph idx="1" type="body"/>
          </p:nvPr>
        </p:nvSpPr>
        <p:spPr>
          <a:xfrm>
            <a:off x="311700" y="761650"/>
            <a:ext cx="6909900" cy="3810300"/>
          </a:xfrm>
          <a:prstGeom prst="rect">
            <a:avLst/>
          </a:prstGeom>
          <a:noFill/>
          <a:ln>
            <a:noFill/>
          </a:ln>
        </p:spPr>
        <p:txBody>
          <a:bodyPr anchorCtr="0" anchor="ctr" bIns="32750" lIns="32750" spcFirstLastPara="1" rIns="32750" wrap="square" tIns="32750">
            <a:normAutofit fontScale="92500" lnSpcReduction="20000"/>
          </a:bodyPr>
          <a:lstStyle/>
          <a:p>
            <a:pPr indent="-232727" lvl="0" marL="215900" rtl="0" algn="l">
              <a:lnSpc>
                <a:spcPct val="150000"/>
              </a:lnSpc>
              <a:spcBef>
                <a:spcPts val="0"/>
              </a:spcBef>
              <a:spcAft>
                <a:spcPts val="0"/>
              </a:spcAft>
              <a:buClr>
                <a:srgbClr val="000000"/>
              </a:buClr>
              <a:buSzPct val="100000"/>
              <a:buFont typeface="Saira"/>
              <a:buChar char="●"/>
            </a:pPr>
            <a:r>
              <a:rPr lang="en"/>
              <a:t>Normalmente los datos son discretos:</a:t>
            </a:r>
            <a:endParaRPr/>
          </a:p>
          <a:p>
            <a:pPr indent="-334327" lvl="1" marL="914400" rtl="0" algn="l">
              <a:lnSpc>
                <a:spcPct val="150000"/>
              </a:lnSpc>
              <a:spcBef>
                <a:spcPts val="0"/>
              </a:spcBef>
              <a:spcAft>
                <a:spcPts val="0"/>
              </a:spcAft>
              <a:buClr>
                <a:srgbClr val="000000"/>
              </a:buClr>
              <a:buSzPct val="100000"/>
              <a:buFont typeface="Saira"/>
              <a:buChar char="○"/>
            </a:pPr>
            <a:r>
              <a:rPr lang="en" sz="1800"/>
              <a:t>Ejemplo: pares de números </a:t>
            </a:r>
            <a:br>
              <a:rPr lang="en" sz="1800"/>
            </a:br>
            <a:r>
              <a:rPr lang="en" sz="1800"/>
              <a:t>pueden visualizarse  como un gráfico de dispersión </a:t>
            </a:r>
            <a:endParaRPr sz="1800"/>
          </a:p>
          <a:p>
            <a:pPr indent="-232727" lvl="0" marL="215900" rtl="0" algn="l">
              <a:lnSpc>
                <a:spcPct val="150000"/>
              </a:lnSpc>
              <a:spcBef>
                <a:spcPts val="0"/>
              </a:spcBef>
              <a:spcAft>
                <a:spcPts val="0"/>
              </a:spcAft>
              <a:buClr>
                <a:srgbClr val="000000"/>
              </a:buClr>
              <a:buSzPct val="100000"/>
              <a:buFont typeface="Saira"/>
              <a:buChar char="●"/>
            </a:pPr>
            <a:r>
              <a:rPr lang="en"/>
              <a:t>Frecuentemente los modelos vienen dados por </a:t>
            </a:r>
            <a:br>
              <a:rPr lang="en"/>
            </a:br>
            <a:r>
              <a:rPr lang="en"/>
              <a:t>funciones continuas</a:t>
            </a:r>
            <a:endParaRPr/>
          </a:p>
          <a:p>
            <a:pPr indent="-334327" lvl="1" marL="914400" rtl="0" algn="l">
              <a:lnSpc>
                <a:spcPct val="150000"/>
              </a:lnSpc>
              <a:spcBef>
                <a:spcPts val="0"/>
              </a:spcBef>
              <a:spcAft>
                <a:spcPts val="0"/>
              </a:spcAft>
              <a:buClr>
                <a:srgbClr val="000000"/>
              </a:buClr>
              <a:buSzPct val="100000"/>
              <a:buFont typeface="Saira"/>
              <a:buChar char="○"/>
            </a:pPr>
            <a:r>
              <a:rPr lang="en" sz="1800"/>
              <a:t>Ej.: función continua de una variable </a:t>
            </a:r>
            <a:r>
              <a:rPr b="1" i="1" lang="en" sz="1800">
                <a:solidFill>
                  <a:srgbClr val="674EA7"/>
                </a:solidFill>
              </a:rPr>
              <a:t>f(x)</a:t>
            </a:r>
            <a:endParaRPr b="1" i="1" sz="1800">
              <a:solidFill>
                <a:srgbClr val="674EA7"/>
              </a:solidFill>
            </a:endParaRPr>
          </a:p>
          <a:p>
            <a:pPr indent="-334327" lvl="1" marL="914400" rtl="0" algn="l">
              <a:lnSpc>
                <a:spcPct val="150000"/>
              </a:lnSpc>
              <a:spcBef>
                <a:spcPts val="0"/>
              </a:spcBef>
              <a:spcAft>
                <a:spcPts val="0"/>
              </a:spcAft>
              <a:buClr>
                <a:srgbClr val="000000"/>
              </a:buClr>
              <a:buSzPct val="100000"/>
              <a:buFont typeface="Saira"/>
              <a:buChar char="○"/>
            </a:pPr>
            <a:r>
              <a:rPr lang="en" sz="1800"/>
              <a:t>Puede representarse en un gráfico </a:t>
            </a:r>
            <a:r>
              <a:rPr b="1" i="1" lang="en" sz="1800">
                <a:solidFill>
                  <a:srgbClr val="674EA7"/>
                </a:solidFill>
              </a:rPr>
              <a:t>y</a:t>
            </a:r>
            <a:r>
              <a:rPr b="1" lang="en" sz="1800">
                <a:solidFill>
                  <a:srgbClr val="674EA7"/>
                </a:solidFill>
              </a:rPr>
              <a:t> = </a:t>
            </a:r>
            <a:r>
              <a:rPr b="1" i="1" lang="en" sz="1800">
                <a:solidFill>
                  <a:srgbClr val="674EA7"/>
                </a:solidFill>
              </a:rPr>
              <a:t>f(x)</a:t>
            </a:r>
            <a:endParaRPr b="1" i="1" sz="1800">
              <a:solidFill>
                <a:srgbClr val="674EA7"/>
              </a:solidFill>
            </a:endParaRPr>
          </a:p>
          <a:p>
            <a:pPr indent="0" lvl="0" marL="914400" rtl="0" algn="l">
              <a:lnSpc>
                <a:spcPct val="150000"/>
              </a:lnSpc>
              <a:spcBef>
                <a:spcPts val="0"/>
              </a:spcBef>
              <a:spcAft>
                <a:spcPts val="0"/>
              </a:spcAft>
              <a:buNone/>
            </a:pPr>
            <a:r>
              <a:t/>
            </a:r>
            <a:endParaRPr i="1" sz="1800"/>
          </a:p>
          <a:p>
            <a:pPr indent="-334327" lvl="1" marL="914400" rtl="0" algn="l">
              <a:lnSpc>
                <a:spcPct val="150000"/>
              </a:lnSpc>
              <a:spcBef>
                <a:spcPts val="0"/>
              </a:spcBef>
              <a:spcAft>
                <a:spcPts val="0"/>
              </a:spcAft>
              <a:buClr>
                <a:srgbClr val="000000"/>
              </a:buClr>
              <a:buSzPct val="100000"/>
              <a:buFont typeface="Saira"/>
              <a:buChar char="○"/>
            </a:pPr>
            <a:r>
              <a:rPr lang="en" sz="1800"/>
              <a:t>Ejemplo de modelo: </a:t>
            </a:r>
            <a:r>
              <a:rPr b="1" lang="en" sz="1800">
                <a:solidFill>
                  <a:srgbClr val="664EA6"/>
                </a:solidFill>
              </a:rPr>
              <a:t>y = a x + b</a:t>
            </a:r>
            <a:endParaRPr b="1" sz="1800">
              <a:solidFill>
                <a:srgbClr val="664EA6"/>
              </a:solidFill>
            </a:endParaRPr>
          </a:p>
          <a:p>
            <a:pPr indent="0" lvl="0" marL="914400" rtl="0" algn="l">
              <a:lnSpc>
                <a:spcPct val="150000"/>
              </a:lnSpc>
              <a:spcBef>
                <a:spcPts val="0"/>
              </a:spcBef>
              <a:spcAft>
                <a:spcPts val="0"/>
              </a:spcAft>
              <a:buNone/>
            </a:pPr>
            <a:r>
              <a:t/>
            </a:r>
            <a:endParaRPr sz="1800"/>
          </a:p>
          <a:p>
            <a:pPr indent="-334327" lvl="1" marL="914400" rtl="0" algn="l">
              <a:lnSpc>
                <a:spcPct val="150000"/>
              </a:lnSpc>
              <a:spcBef>
                <a:spcPts val="0"/>
              </a:spcBef>
              <a:spcAft>
                <a:spcPts val="0"/>
              </a:spcAft>
              <a:buClr>
                <a:srgbClr val="000000"/>
              </a:buClr>
              <a:buSzPct val="100000"/>
              <a:buFont typeface="Saira"/>
              <a:buChar char="○"/>
            </a:pPr>
            <a:r>
              <a:rPr lang="en" sz="1800"/>
              <a:t>Parámetros determinados a partir de los datos</a:t>
            </a:r>
            <a:endParaRPr/>
          </a:p>
        </p:txBody>
      </p:sp>
      <p:cxnSp>
        <p:nvCxnSpPr>
          <p:cNvPr id="524" name="Google Shape;524;p57"/>
          <p:cNvCxnSpPr>
            <a:endCxn id="525" idx="1"/>
          </p:cNvCxnSpPr>
          <p:nvPr/>
        </p:nvCxnSpPr>
        <p:spPr>
          <a:xfrm flipH="1" rot="10800000">
            <a:off x="3778925" y="3358575"/>
            <a:ext cx="223800" cy="209400"/>
          </a:xfrm>
          <a:prstGeom prst="straightConnector1">
            <a:avLst/>
          </a:prstGeom>
          <a:noFill/>
          <a:ln cap="flat" cmpd="sng" w="9525">
            <a:solidFill>
              <a:schemeClr val="dk2"/>
            </a:solidFill>
            <a:prstDash val="solid"/>
            <a:round/>
            <a:headEnd len="med" w="med" type="stealth"/>
            <a:tailEnd len="med" w="med" type="none"/>
          </a:ln>
        </p:spPr>
      </p:cxnSp>
      <p:cxnSp>
        <p:nvCxnSpPr>
          <p:cNvPr id="526" name="Google Shape;526;p57"/>
          <p:cNvCxnSpPr>
            <a:endCxn id="527" idx="1"/>
          </p:cNvCxnSpPr>
          <p:nvPr/>
        </p:nvCxnSpPr>
        <p:spPr>
          <a:xfrm>
            <a:off x="3581475" y="3777300"/>
            <a:ext cx="753300" cy="169200"/>
          </a:xfrm>
          <a:prstGeom prst="straightConnector1">
            <a:avLst/>
          </a:prstGeom>
          <a:noFill/>
          <a:ln cap="flat" cmpd="sng" w="9525">
            <a:solidFill>
              <a:schemeClr val="dk2"/>
            </a:solidFill>
            <a:prstDash val="solid"/>
            <a:round/>
            <a:headEnd len="med" w="med" type="stealth"/>
            <a:tailEnd len="med" w="med" type="none"/>
          </a:ln>
        </p:spPr>
      </p:cxnSp>
      <p:cxnSp>
        <p:nvCxnSpPr>
          <p:cNvPr id="528" name="Google Shape;528;p57"/>
          <p:cNvCxnSpPr>
            <a:endCxn id="527" idx="1"/>
          </p:cNvCxnSpPr>
          <p:nvPr/>
        </p:nvCxnSpPr>
        <p:spPr>
          <a:xfrm>
            <a:off x="4111275" y="3789000"/>
            <a:ext cx="223500" cy="157500"/>
          </a:xfrm>
          <a:prstGeom prst="straightConnector1">
            <a:avLst/>
          </a:prstGeom>
          <a:noFill/>
          <a:ln cap="flat" cmpd="sng" w="9525">
            <a:solidFill>
              <a:schemeClr val="dk2"/>
            </a:solidFill>
            <a:prstDash val="solid"/>
            <a:round/>
            <a:headEnd len="med" w="med" type="stealth"/>
            <a:tailEnd len="med" w="med" type="none"/>
          </a:ln>
        </p:spPr>
      </p:cxnSp>
      <p:sp>
        <p:nvSpPr>
          <p:cNvPr id="529" name="Google Shape;529;p57"/>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Datos y modelos</a:t>
            </a:r>
            <a:endParaRPr sz="900"/>
          </a:p>
        </p:txBody>
      </p:sp>
      <p:sp>
        <p:nvSpPr>
          <p:cNvPr id="525" name="Google Shape;525;p57"/>
          <p:cNvSpPr txBox="1"/>
          <p:nvPr/>
        </p:nvSpPr>
        <p:spPr>
          <a:xfrm>
            <a:off x="4002725" y="3158475"/>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4EA6"/>
                </a:solidFill>
                <a:latin typeface="Encode Sans Light"/>
                <a:ea typeface="Encode Sans Light"/>
                <a:cs typeface="Encode Sans Light"/>
                <a:sym typeface="Encode Sans Light"/>
              </a:rPr>
              <a:t>variable</a:t>
            </a:r>
            <a:endParaRPr>
              <a:solidFill>
                <a:srgbClr val="664EA6"/>
              </a:solidFill>
              <a:latin typeface="Encode Sans Light"/>
              <a:ea typeface="Encode Sans Light"/>
              <a:cs typeface="Encode Sans Light"/>
              <a:sym typeface="Encode Sans Light"/>
            </a:endParaRPr>
          </a:p>
        </p:txBody>
      </p:sp>
      <p:sp>
        <p:nvSpPr>
          <p:cNvPr id="527" name="Google Shape;527;p57"/>
          <p:cNvSpPr txBox="1"/>
          <p:nvPr/>
        </p:nvSpPr>
        <p:spPr>
          <a:xfrm>
            <a:off x="4334775" y="3746400"/>
            <a:ext cx="12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4EA6"/>
                </a:solidFill>
                <a:latin typeface="Encode Sans Light"/>
                <a:ea typeface="Encode Sans Light"/>
                <a:cs typeface="Encode Sans Light"/>
                <a:sym typeface="Encode Sans Light"/>
              </a:rPr>
              <a:t>parámetros</a:t>
            </a:r>
            <a:endParaRPr>
              <a:solidFill>
                <a:srgbClr val="664EA6"/>
              </a:solidFill>
              <a:latin typeface="Encode Sans Light"/>
              <a:ea typeface="Encode Sans Light"/>
              <a:cs typeface="Encode Sans Light"/>
              <a:sym typeface="Encode Sans Light"/>
            </a:endParaRPr>
          </a:p>
        </p:txBody>
      </p:sp>
      <p:cxnSp>
        <p:nvCxnSpPr>
          <p:cNvPr id="530" name="Google Shape;530;p57"/>
          <p:cNvCxnSpPr/>
          <p:nvPr/>
        </p:nvCxnSpPr>
        <p:spPr>
          <a:xfrm flipH="1">
            <a:off x="6027300" y="312182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531" name="Google Shape;531;p57"/>
          <p:cNvCxnSpPr/>
          <p:nvPr/>
        </p:nvCxnSpPr>
        <p:spPr>
          <a:xfrm flipH="1">
            <a:off x="6179650" y="2199625"/>
            <a:ext cx="822300" cy="1469700"/>
          </a:xfrm>
          <a:prstGeom prst="straightConnector1">
            <a:avLst/>
          </a:prstGeom>
          <a:noFill/>
          <a:ln cap="flat" cmpd="sng" w="19050">
            <a:solidFill>
              <a:srgbClr val="FF0000"/>
            </a:solidFill>
            <a:prstDash val="solid"/>
            <a:round/>
            <a:headEnd len="med" w="med" type="none"/>
            <a:tailEnd len="med" w="med" type="none"/>
          </a:ln>
        </p:spPr>
      </p:cxnSp>
      <p:cxnSp>
        <p:nvCxnSpPr>
          <p:cNvPr id="532" name="Google Shape;532;p57"/>
          <p:cNvCxnSpPr/>
          <p:nvPr/>
        </p:nvCxnSpPr>
        <p:spPr>
          <a:xfrm flipH="1">
            <a:off x="6105300" y="335857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533" name="Google Shape;533;p57"/>
          <p:cNvCxnSpPr/>
          <p:nvPr/>
        </p:nvCxnSpPr>
        <p:spPr>
          <a:xfrm flipH="1">
            <a:off x="5991713" y="283152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534" name="Google Shape;534;p57"/>
          <p:cNvCxnSpPr/>
          <p:nvPr/>
        </p:nvCxnSpPr>
        <p:spPr>
          <a:xfrm flipH="1">
            <a:off x="6080550" y="2176600"/>
            <a:ext cx="2602800" cy="15546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5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descr="Image" id="539" name="Google Shape;539;p58"/>
          <p:cNvPicPr preferRelativeResize="0"/>
          <p:nvPr/>
        </p:nvPicPr>
        <p:blipFill rotWithShape="1">
          <a:blip r:embed="rId3">
            <a:alphaModFix/>
          </a:blip>
          <a:srcRect b="11487" l="7114" r="0" t="15895"/>
          <a:stretch/>
        </p:blipFill>
        <p:spPr>
          <a:xfrm>
            <a:off x="1013025" y="1853750"/>
            <a:ext cx="4699325" cy="3213550"/>
          </a:xfrm>
          <a:prstGeom prst="rect">
            <a:avLst/>
          </a:prstGeom>
          <a:noFill/>
          <a:ln>
            <a:noFill/>
          </a:ln>
        </p:spPr>
      </p:pic>
      <p:cxnSp>
        <p:nvCxnSpPr>
          <p:cNvPr id="540" name="Google Shape;540;p58"/>
          <p:cNvCxnSpPr/>
          <p:nvPr/>
        </p:nvCxnSpPr>
        <p:spPr>
          <a:xfrm flipH="1">
            <a:off x="1474875" y="2614225"/>
            <a:ext cx="3800400" cy="1687200"/>
          </a:xfrm>
          <a:prstGeom prst="straightConnector1">
            <a:avLst/>
          </a:prstGeom>
          <a:noFill/>
          <a:ln cap="flat" cmpd="sng" w="19050">
            <a:solidFill>
              <a:srgbClr val="FF0000"/>
            </a:solidFill>
            <a:prstDash val="solid"/>
            <a:round/>
            <a:headEnd len="med" w="med" type="none"/>
            <a:tailEnd len="med" w="med" type="none"/>
          </a:ln>
        </p:spPr>
      </p:cxnSp>
      <p:sp>
        <p:nvSpPr>
          <p:cNvPr id="541" name="Google Shape;541;p58"/>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grpSp>
        <p:nvGrpSpPr>
          <p:cNvPr id="542" name="Google Shape;542;p58"/>
          <p:cNvGrpSpPr/>
          <p:nvPr/>
        </p:nvGrpSpPr>
        <p:grpSpPr>
          <a:xfrm>
            <a:off x="253350" y="2788925"/>
            <a:ext cx="4468574" cy="247775"/>
            <a:chOff x="-123489" y="289029"/>
            <a:chExt cx="6925874" cy="469894"/>
          </a:xfrm>
        </p:grpSpPr>
        <p:pic>
          <p:nvPicPr>
            <p:cNvPr descr="Image" id="543" name="Google Shape;543;p58"/>
            <p:cNvPicPr preferRelativeResize="0"/>
            <p:nvPr/>
          </p:nvPicPr>
          <p:blipFill rotWithShape="1">
            <a:blip r:embed="rId4">
              <a:alphaModFix/>
            </a:blip>
            <a:srcRect b="0" l="0" r="0" t="0"/>
            <a:stretch/>
          </p:blipFill>
          <p:spPr>
            <a:xfrm>
              <a:off x="-123489" y="289029"/>
              <a:ext cx="1636082" cy="469894"/>
            </a:xfrm>
            <a:prstGeom prst="rect">
              <a:avLst/>
            </a:prstGeom>
            <a:noFill/>
            <a:ln>
              <a:noFill/>
            </a:ln>
          </p:spPr>
        </p:pic>
        <p:cxnSp>
          <p:nvCxnSpPr>
            <p:cNvPr id="544" name="Google Shape;544;p58"/>
            <p:cNvCxnSpPr/>
            <p:nvPr/>
          </p:nvCxnSpPr>
          <p:spPr>
            <a:xfrm>
              <a:off x="1787586" y="474806"/>
              <a:ext cx="5014800" cy="5100"/>
            </a:xfrm>
            <a:prstGeom prst="straightConnector1">
              <a:avLst/>
            </a:prstGeom>
            <a:noFill/>
            <a:ln cap="flat" cmpd="sng" w="38100">
              <a:solidFill>
                <a:srgbClr val="6AA84F"/>
              </a:solidFill>
              <a:prstDash val="solid"/>
              <a:miter lim="400000"/>
              <a:headEnd len="sm" w="sm" type="none"/>
              <a:tailEnd len="sm" w="sm" type="none"/>
            </a:ln>
          </p:spPr>
        </p:cxnSp>
      </p:grpSp>
      <p:grpSp>
        <p:nvGrpSpPr>
          <p:cNvPr id="545" name="Google Shape;545;p58"/>
          <p:cNvGrpSpPr/>
          <p:nvPr/>
        </p:nvGrpSpPr>
        <p:grpSpPr>
          <a:xfrm>
            <a:off x="1159951" y="2162212"/>
            <a:ext cx="3562437" cy="164032"/>
            <a:chOff x="0" y="-144510"/>
            <a:chExt cx="6083397" cy="311079"/>
          </a:xfrm>
        </p:grpSpPr>
        <p:pic>
          <p:nvPicPr>
            <p:cNvPr descr="Image" id="546" name="Google Shape;546;p58"/>
            <p:cNvPicPr preferRelativeResize="0"/>
            <p:nvPr/>
          </p:nvPicPr>
          <p:blipFill rotWithShape="1">
            <a:blip r:embed="rId5">
              <a:alphaModFix/>
            </a:blip>
            <a:srcRect b="0" l="0" r="0" t="0"/>
            <a:stretch/>
          </p:blipFill>
          <p:spPr>
            <a:xfrm>
              <a:off x="0" y="-144510"/>
              <a:ext cx="381000" cy="304800"/>
            </a:xfrm>
            <a:prstGeom prst="rect">
              <a:avLst/>
            </a:prstGeom>
            <a:noFill/>
            <a:ln cap="flat" cmpd="sng" w="9525">
              <a:solidFill>
                <a:schemeClr val="lt1"/>
              </a:solidFill>
              <a:prstDash val="solid"/>
              <a:round/>
              <a:headEnd len="sm" w="sm" type="none"/>
              <a:tailEnd len="sm" w="sm" type="none"/>
            </a:ln>
          </p:spPr>
        </p:pic>
        <p:cxnSp>
          <p:nvCxnSpPr>
            <p:cNvPr id="547" name="Google Shape;547;p58"/>
            <p:cNvCxnSpPr/>
            <p:nvPr/>
          </p:nvCxnSpPr>
          <p:spPr>
            <a:xfrm>
              <a:off x="558297" y="154569"/>
              <a:ext cx="5525100" cy="12000"/>
            </a:xfrm>
            <a:prstGeom prst="straightConnector1">
              <a:avLst/>
            </a:prstGeom>
            <a:noFill/>
            <a:ln cap="flat" cmpd="sng" w="38100">
              <a:solidFill>
                <a:schemeClr val="lt1"/>
              </a:solidFill>
              <a:prstDash val="solid"/>
              <a:miter lim="400000"/>
              <a:headEnd len="sm" w="sm" type="none"/>
              <a:tailEnd len="sm" w="sm" type="none"/>
            </a:ln>
          </p:spPr>
        </p:cxnSp>
      </p:grpSp>
      <p:grpSp>
        <p:nvGrpSpPr>
          <p:cNvPr id="548" name="Google Shape;548;p58"/>
          <p:cNvGrpSpPr/>
          <p:nvPr/>
        </p:nvGrpSpPr>
        <p:grpSpPr>
          <a:xfrm>
            <a:off x="4547616" y="2314625"/>
            <a:ext cx="294669" cy="2525982"/>
            <a:chOff x="-216754" y="-1879768"/>
            <a:chExt cx="419100" cy="3898722"/>
          </a:xfrm>
        </p:grpSpPr>
        <p:pic>
          <p:nvPicPr>
            <p:cNvPr descr="Image" id="549" name="Google Shape;549;p58"/>
            <p:cNvPicPr preferRelativeResize="0"/>
            <p:nvPr/>
          </p:nvPicPr>
          <p:blipFill rotWithShape="1">
            <a:blip r:embed="rId6">
              <a:alphaModFix/>
            </a:blip>
            <a:srcRect b="0" l="0" r="0" t="0"/>
            <a:stretch/>
          </p:blipFill>
          <p:spPr>
            <a:xfrm>
              <a:off x="-216754" y="1739553"/>
              <a:ext cx="419100" cy="279401"/>
            </a:xfrm>
            <a:prstGeom prst="rect">
              <a:avLst/>
            </a:prstGeom>
            <a:noFill/>
            <a:ln>
              <a:noFill/>
            </a:ln>
          </p:spPr>
        </p:pic>
        <p:cxnSp>
          <p:nvCxnSpPr>
            <p:cNvPr id="550" name="Google Shape;550;p58"/>
            <p:cNvCxnSpPr/>
            <p:nvPr/>
          </p:nvCxnSpPr>
          <p:spPr>
            <a:xfrm flipH="1" rot="10800000">
              <a:off x="0" y="-1879768"/>
              <a:ext cx="4800" cy="3523800"/>
            </a:xfrm>
            <a:prstGeom prst="straightConnector1">
              <a:avLst/>
            </a:prstGeom>
            <a:noFill/>
            <a:ln cap="flat" cmpd="sng" w="38100">
              <a:solidFill>
                <a:srgbClr val="6AA84F"/>
              </a:solidFill>
              <a:prstDash val="solid"/>
              <a:miter lim="400000"/>
              <a:headEnd len="sm" w="sm" type="none"/>
              <a:tailEnd len="sm" w="sm" type="none"/>
            </a:ln>
          </p:spPr>
        </p:cxnSp>
      </p:grpSp>
      <p:sp>
        <p:nvSpPr>
          <p:cNvPr id="551" name="Google Shape;551;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58"/>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Ajustando una función a los datos</a:t>
            </a:r>
            <a:endParaRPr sz="900"/>
          </a:p>
        </p:txBody>
      </p:sp>
      <p:sp>
        <p:nvSpPr>
          <p:cNvPr id="553" name="Google Shape;553;p58"/>
          <p:cNvSpPr txBox="1"/>
          <p:nvPr/>
        </p:nvSpPr>
        <p:spPr>
          <a:xfrm>
            <a:off x="5657100" y="1701350"/>
            <a:ext cx="271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este caso </a:t>
            </a:r>
            <a:endParaRPr sz="1600">
              <a:latin typeface="Encode Sans SemiBold"/>
              <a:ea typeface="Encode Sans SemiBold"/>
              <a:cs typeface="Encode Sans SemiBold"/>
              <a:sym typeface="Encode Sans SemiBold"/>
            </a:endParaRPr>
          </a:p>
        </p:txBody>
      </p:sp>
      <p:pic>
        <p:nvPicPr>
          <p:cNvPr id="554" name="Google Shape;554;p58"/>
          <p:cNvPicPr preferRelativeResize="0"/>
          <p:nvPr/>
        </p:nvPicPr>
        <p:blipFill>
          <a:blip r:embed="rId7">
            <a:alphaModFix/>
          </a:blip>
          <a:stretch>
            <a:fillRect/>
          </a:stretch>
        </p:blipFill>
        <p:spPr>
          <a:xfrm>
            <a:off x="6051800" y="2177325"/>
            <a:ext cx="2414900" cy="317975"/>
          </a:xfrm>
          <a:prstGeom prst="rect">
            <a:avLst/>
          </a:prstGeom>
          <a:noFill/>
          <a:ln>
            <a:noFill/>
          </a:ln>
        </p:spPr>
      </p:pic>
      <p:sp>
        <p:nvSpPr>
          <p:cNvPr id="555" name="Google Shape;555;p58"/>
          <p:cNvSpPr txBox="1"/>
          <p:nvPr/>
        </p:nvSpPr>
        <p:spPr>
          <a:xfrm>
            <a:off x="5634075" y="2538025"/>
            <a:ext cx="319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entre la </a:t>
            </a:r>
            <a:r>
              <a:rPr b="1" lang="en" sz="1600">
                <a:latin typeface="Encode Sans"/>
                <a:ea typeface="Encode Sans"/>
                <a:cs typeface="Encode Sans"/>
                <a:sym typeface="Encode Sans"/>
              </a:rPr>
              <a:t>previsión del modelo </a:t>
            </a:r>
            <a:r>
              <a:rPr lang="en" sz="1600">
                <a:latin typeface="Encode Sans SemiBold"/>
                <a:ea typeface="Encode Sans SemiBold"/>
                <a:cs typeface="Encode Sans SemiBold"/>
                <a:sym typeface="Encode Sans SemiBold"/>
              </a:rPr>
              <a:t>y el dato:</a:t>
            </a:r>
            <a:endParaRPr sz="1600">
              <a:latin typeface="Encode Sans SemiBold"/>
              <a:ea typeface="Encode Sans SemiBold"/>
              <a:cs typeface="Encode Sans SemiBold"/>
              <a:sym typeface="Encode Sans SemiBold"/>
            </a:endParaRPr>
          </a:p>
        </p:txBody>
      </p:sp>
      <p:pic>
        <p:nvPicPr>
          <p:cNvPr id="556" name="Google Shape;556;p58"/>
          <p:cNvPicPr preferRelativeResize="0"/>
          <p:nvPr/>
        </p:nvPicPr>
        <p:blipFill>
          <a:blip r:embed="rId8">
            <a:alphaModFix/>
          </a:blip>
          <a:stretch>
            <a:fillRect/>
          </a:stretch>
        </p:blipFill>
        <p:spPr>
          <a:xfrm>
            <a:off x="6251177" y="3372625"/>
            <a:ext cx="1933641" cy="317975"/>
          </a:xfrm>
          <a:prstGeom prst="rect">
            <a:avLst/>
          </a:prstGeom>
          <a:noFill/>
          <a:ln>
            <a:noFill/>
          </a:ln>
        </p:spPr>
      </p:pic>
      <p:pic>
        <p:nvPicPr>
          <p:cNvPr id="557" name="Google Shape;557;p58"/>
          <p:cNvPicPr preferRelativeResize="0"/>
          <p:nvPr/>
        </p:nvPicPr>
        <p:blipFill>
          <a:blip r:embed="rId9">
            <a:alphaModFix/>
          </a:blip>
          <a:stretch>
            <a:fillRect/>
          </a:stretch>
        </p:blipFill>
        <p:spPr>
          <a:xfrm>
            <a:off x="6246025" y="3967525"/>
            <a:ext cx="1933650" cy="283600"/>
          </a:xfrm>
          <a:prstGeom prst="rect">
            <a:avLst/>
          </a:prstGeom>
          <a:noFill/>
          <a:ln>
            <a:noFill/>
          </a:ln>
        </p:spPr>
      </p:pic>
      <p:cxnSp>
        <p:nvCxnSpPr>
          <p:cNvPr id="558" name="Google Shape;558;p58"/>
          <p:cNvCxnSpPr/>
          <p:nvPr/>
        </p:nvCxnSpPr>
        <p:spPr>
          <a:xfrm>
            <a:off x="1486375" y="2277285"/>
            <a:ext cx="3235500" cy="2700"/>
          </a:xfrm>
          <a:prstGeom prst="straightConnector1">
            <a:avLst/>
          </a:prstGeom>
          <a:noFill/>
          <a:ln cap="flat" cmpd="sng" w="38100">
            <a:solidFill>
              <a:srgbClr val="6AA84F"/>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descr="Image" id="563" name="Google Shape;563;p59"/>
          <p:cNvPicPr preferRelativeResize="0"/>
          <p:nvPr/>
        </p:nvPicPr>
        <p:blipFill rotWithShape="1">
          <a:blip r:embed="rId3">
            <a:alphaModFix/>
          </a:blip>
          <a:srcRect b="11487" l="7114" r="0" t="15895"/>
          <a:stretch/>
        </p:blipFill>
        <p:spPr>
          <a:xfrm>
            <a:off x="1013025" y="1853750"/>
            <a:ext cx="4699325" cy="3213550"/>
          </a:xfrm>
          <a:prstGeom prst="rect">
            <a:avLst/>
          </a:prstGeom>
          <a:noFill/>
          <a:ln>
            <a:noFill/>
          </a:ln>
        </p:spPr>
      </p:pic>
      <p:cxnSp>
        <p:nvCxnSpPr>
          <p:cNvPr id="564" name="Google Shape;564;p59"/>
          <p:cNvCxnSpPr/>
          <p:nvPr/>
        </p:nvCxnSpPr>
        <p:spPr>
          <a:xfrm flipH="1">
            <a:off x="1474875" y="2614225"/>
            <a:ext cx="3800400" cy="1687200"/>
          </a:xfrm>
          <a:prstGeom prst="straightConnector1">
            <a:avLst/>
          </a:prstGeom>
          <a:noFill/>
          <a:ln cap="flat" cmpd="sng" w="19050">
            <a:solidFill>
              <a:srgbClr val="FF0000"/>
            </a:solidFill>
            <a:prstDash val="solid"/>
            <a:round/>
            <a:headEnd len="med" w="med" type="none"/>
            <a:tailEnd len="med" w="med" type="none"/>
          </a:ln>
        </p:spPr>
      </p:cxnSp>
      <p:sp>
        <p:nvSpPr>
          <p:cNvPr id="565" name="Google Shape;565;p59"/>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grpSp>
        <p:nvGrpSpPr>
          <p:cNvPr id="566" name="Google Shape;566;p59"/>
          <p:cNvGrpSpPr/>
          <p:nvPr/>
        </p:nvGrpSpPr>
        <p:grpSpPr>
          <a:xfrm>
            <a:off x="253350" y="2788925"/>
            <a:ext cx="4468574" cy="247775"/>
            <a:chOff x="-123489" y="289029"/>
            <a:chExt cx="6925874" cy="469894"/>
          </a:xfrm>
        </p:grpSpPr>
        <p:pic>
          <p:nvPicPr>
            <p:cNvPr descr="Image" id="567" name="Google Shape;567;p59"/>
            <p:cNvPicPr preferRelativeResize="0"/>
            <p:nvPr/>
          </p:nvPicPr>
          <p:blipFill rotWithShape="1">
            <a:blip r:embed="rId4">
              <a:alphaModFix/>
            </a:blip>
            <a:srcRect b="0" l="0" r="0" t="0"/>
            <a:stretch/>
          </p:blipFill>
          <p:spPr>
            <a:xfrm>
              <a:off x="-123489" y="289029"/>
              <a:ext cx="1636082" cy="469894"/>
            </a:xfrm>
            <a:prstGeom prst="rect">
              <a:avLst/>
            </a:prstGeom>
            <a:noFill/>
            <a:ln>
              <a:noFill/>
            </a:ln>
          </p:spPr>
        </p:pic>
        <p:cxnSp>
          <p:nvCxnSpPr>
            <p:cNvPr id="568" name="Google Shape;568;p59"/>
            <p:cNvCxnSpPr/>
            <p:nvPr/>
          </p:nvCxnSpPr>
          <p:spPr>
            <a:xfrm>
              <a:off x="1787586" y="474806"/>
              <a:ext cx="5014800" cy="5100"/>
            </a:xfrm>
            <a:prstGeom prst="straightConnector1">
              <a:avLst/>
            </a:prstGeom>
            <a:noFill/>
            <a:ln cap="flat" cmpd="sng" w="38100">
              <a:solidFill>
                <a:srgbClr val="6AA84F"/>
              </a:solidFill>
              <a:prstDash val="solid"/>
              <a:miter lim="400000"/>
              <a:headEnd len="sm" w="sm" type="none"/>
              <a:tailEnd len="sm" w="sm" type="none"/>
            </a:ln>
          </p:spPr>
        </p:cxnSp>
      </p:grpSp>
      <p:grpSp>
        <p:nvGrpSpPr>
          <p:cNvPr id="569" name="Google Shape;569;p59"/>
          <p:cNvGrpSpPr/>
          <p:nvPr/>
        </p:nvGrpSpPr>
        <p:grpSpPr>
          <a:xfrm>
            <a:off x="1159951" y="2162212"/>
            <a:ext cx="3562437" cy="164032"/>
            <a:chOff x="0" y="-144510"/>
            <a:chExt cx="6083397" cy="311079"/>
          </a:xfrm>
        </p:grpSpPr>
        <p:pic>
          <p:nvPicPr>
            <p:cNvPr descr="Image" id="570" name="Google Shape;570;p59"/>
            <p:cNvPicPr preferRelativeResize="0"/>
            <p:nvPr/>
          </p:nvPicPr>
          <p:blipFill rotWithShape="1">
            <a:blip r:embed="rId5">
              <a:alphaModFix/>
            </a:blip>
            <a:srcRect b="0" l="0" r="0" t="0"/>
            <a:stretch/>
          </p:blipFill>
          <p:spPr>
            <a:xfrm>
              <a:off x="0" y="-144510"/>
              <a:ext cx="381000" cy="304800"/>
            </a:xfrm>
            <a:prstGeom prst="rect">
              <a:avLst/>
            </a:prstGeom>
            <a:noFill/>
            <a:ln cap="flat" cmpd="sng" w="9525">
              <a:solidFill>
                <a:schemeClr val="lt1"/>
              </a:solidFill>
              <a:prstDash val="solid"/>
              <a:round/>
              <a:headEnd len="sm" w="sm" type="none"/>
              <a:tailEnd len="sm" w="sm" type="none"/>
            </a:ln>
          </p:spPr>
        </p:pic>
        <p:cxnSp>
          <p:nvCxnSpPr>
            <p:cNvPr id="571" name="Google Shape;571;p59"/>
            <p:cNvCxnSpPr/>
            <p:nvPr/>
          </p:nvCxnSpPr>
          <p:spPr>
            <a:xfrm>
              <a:off x="558297" y="154569"/>
              <a:ext cx="5525100" cy="12000"/>
            </a:xfrm>
            <a:prstGeom prst="straightConnector1">
              <a:avLst/>
            </a:prstGeom>
            <a:noFill/>
            <a:ln cap="flat" cmpd="sng" w="38100">
              <a:solidFill>
                <a:schemeClr val="lt1"/>
              </a:solidFill>
              <a:prstDash val="solid"/>
              <a:miter lim="400000"/>
              <a:headEnd len="sm" w="sm" type="none"/>
              <a:tailEnd len="sm" w="sm" type="none"/>
            </a:ln>
          </p:spPr>
        </p:cxnSp>
      </p:grpSp>
      <p:grpSp>
        <p:nvGrpSpPr>
          <p:cNvPr id="572" name="Google Shape;572;p59"/>
          <p:cNvGrpSpPr/>
          <p:nvPr/>
        </p:nvGrpSpPr>
        <p:grpSpPr>
          <a:xfrm>
            <a:off x="4547616" y="2314625"/>
            <a:ext cx="294669" cy="2525982"/>
            <a:chOff x="-216754" y="-1879768"/>
            <a:chExt cx="419100" cy="3898722"/>
          </a:xfrm>
        </p:grpSpPr>
        <p:pic>
          <p:nvPicPr>
            <p:cNvPr descr="Image" id="573" name="Google Shape;573;p59"/>
            <p:cNvPicPr preferRelativeResize="0"/>
            <p:nvPr/>
          </p:nvPicPr>
          <p:blipFill rotWithShape="1">
            <a:blip r:embed="rId6">
              <a:alphaModFix/>
            </a:blip>
            <a:srcRect b="0" l="0" r="0" t="0"/>
            <a:stretch/>
          </p:blipFill>
          <p:spPr>
            <a:xfrm>
              <a:off x="-216754" y="1739553"/>
              <a:ext cx="419100" cy="279401"/>
            </a:xfrm>
            <a:prstGeom prst="rect">
              <a:avLst/>
            </a:prstGeom>
            <a:noFill/>
            <a:ln>
              <a:noFill/>
            </a:ln>
          </p:spPr>
        </p:pic>
        <p:cxnSp>
          <p:nvCxnSpPr>
            <p:cNvPr id="574" name="Google Shape;574;p59"/>
            <p:cNvCxnSpPr/>
            <p:nvPr/>
          </p:nvCxnSpPr>
          <p:spPr>
            <a:xfrm flipH="1" rot="10800000">
              <a:off x="0" y="-1879768"/>
              <a:ext cx="4800" cy="3523800"/>
            </a:xfrm>
            <a:prstGeom prst="straightConnector1">
              <a:avLst/>
            </a:prstGeom>
            <a:noFill/>
            <a:ln cap="flat" cmpd="sng" w="38100">
              <a:solidFill>
                <a:srgbClr val="6AA84F"/>
              </a:solidFill>
              <a:prstDash val="solid"/>
              <a:miter lim="400000"/>
              <a:headEnd len="sm" w="sm" type="none"/>
              <a:tailEnd len="sm" w="sm" type="none"/>
            </a:ln>
          </p:spPr>
        </p:cxnSp>
      </p:grpSp>
      <p:sp>
        <p:nvSpPr>
          <p:cNvPr id="575" name="Google Shape;57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6" name="Google Shape;576;p59"/>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577" name="Google Shape;577;p59"/>
          <p:cNvSpPr txBox="1"/>
          <p:nvPr/>
        </p:nvSpPr>
        <p:spPr>
          <a:xfrm>
            <a:off x="5809500" y="14727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a:t>
            </a:r>
            <a:r>
              <a:rPr b="1" lang="en" sz="1600">
                <a:latin typeface="Encode Sans"/>
                <a:ea typeface="Encode Sans"/>
                <a:cs typeface="Encode Sans"/>
                <a:sym typeface="Encode Sans"/>
              </a:rPr>
              <a:t>cuadrática</a:t>
            </a:r>
            <a:r>
              <a:rPr lang="en" sz="1600">
                <a:latin typeface="Encode Sans SemiBold"/>
                <a:ea typeface="Encode Sans SemiBold"/>
                <a:cs typeface="Encode Sans SemiBold"/>
                <a:sym typeface="Encode Sans SemiBold"/>
              </a:rPr>
              <a:t> entre todos los puntos y la </a:t>
            </a:r>
            <a:r>
              <a:rPr b="1" lang="en" sz="1600">
                <a:latin typeface="Encode Sans"/>
                <a:ea typeface="Encode Sans"/>
                <a:cs typeface="Encode Sans"/>
                <a:sym typeface="Encode Sans"/>
              </a:rPr>
              <a:t>predicción</a:t>
            </a:r>
            <a:r>
              <a:rPr lang="en" sz="1600">
                <a:latin typeface="Encode Sans SemiBold"/>
                <a:ea typeface="Encode Sans SemiBold"/>
                <a:cs typeface="Encode Sans SemiBold"/>
                <a:sym typeface="Encode Sans SemiBold"/>
              </a:rPr>
              <a:t>:</a:t>
            </a:r>
            <a:endParaRPr sz="1600">
              <a:latin typeface="Encode Sans SemiBold"/>
              <a:ea typeface="Encode Sans SemiBold"/>
              <a:cs typeface="Encode Sans SemiBold"/>
              <a:sym typeface="Encode Sans SemiBold"/>
            </a:endParaRPr>
          </a:p>
        </p:txBody>
      </p:sp>
      <p:pic>
        <p:nvPicPr>
          <p:cNvPr id="578" name="Google Shape;578;p59"/>
          <p:cNvPicPr preferRelativeResize="0"/>
          <p:nvPr/>
        </p:nvPicPr>
        <p:blipFill>
          <a:blip r:embed="rId7">
            <a:alphaModFix/>
          </a:blip>
          <a:stretch>
            <a:fillRect/>
          </a:stretch>
        </p:blipFill>
        <p:spPr>
          <a:xfrm>
            <a:off x="5969250" y="2419350"/>
            <a:ext cx="2650250" cy="393600"/>
          </a:xfrm>
          <a:prstGeom prst="rect">
            <a:avLst/>
          </a:prstGeom>
          <a:noFill/>
          <a:ln>
            <a:noFill/>
          </a:ln>
        </p:spPr>
      </p:pic>
      <p:pic>
        <p:nvPicPr>
          <p:cNvPr id="579" name="Google Shape;579;p59"/>
          <p:cNvPicPr preferRelativeResize="0"/>
          <p:nvPr/>
        </p:nvPicPr>
        <p:blipFill>
          <a:blip r:embed="rId8">
            <a:alphaModFix/>
          </a:blip>
          <a:stretch>
            <a:fillRect/>
          </a:stretch>
        </p:blipFill>
        <p:spPr>
          <a:xfrm>
            <a:off x="5965175" y="2879562"/>
            <a:ext cx="2650250" cy="393588"/>
          </a:xfrm>
          <a:prstGeom prst="rect">
            <a:avLst/>
          </a:prstGeom>
          <a:noFill/>
          <a:ln>
            <a:noFill/>
          </a:ln>
        </p:spPr>
      </p:pic>
      <p:pic>
        <p:nvPicPr>
          <p:cNvPr id="580" name="Google Shape;580;p59"/>
          <p:cNvPicPr preferRelativeResize="0"/>
          <p:nvPr/>
        </p:nvPicPr>
        <p:blipFill>
          <a:blip r:embed="rId9">
            <a:alphaModFix/>
          </a:blip>
          <a:stretch>
            <a:fillRect/>
          </a:stretch>
        </p:blipFill>
        <p:spPr>
          <a:xfrm>
            <a:off x="5969260" y="3370988"/>
            <a:ext cx="2650239" cy="393600"/>
          </a:xfrm>
          <a:prstGeom prst="rect">
            <a:avLst/>
          </a:prstGeom>
          <a:noFill/>
          <a:ln>
            <a:noFill/>
          </a:ln>
        </p:spPr>
      </p:pic>
      <p:pic>
        <p:nvPicPr>
          <p:cNvPr id="581" name="Google Shape;581;p59"/>
          <p:cNvPicPr preferRelativeResize="0"/>
          <p:nvPr/>
        </p:nvPicPr>
        <p:blipFill>
          <a:blip r:embed="rId10">
            <a:alphaModFix/>
          </a:blip>
          <a:stretch>
            <a:fillRect/>
          </a:stretch>
        </p:blipFill>
        <p:spPr>
          <a:xfrm>
            <a:off x="7083950" y="3916987"/>
            <a:ext cx="457200" cy="95250"/>
          </a:xfrm>
          <a:prstGeom prst="rect">
            <a:avLst/>
          </a:prstGeom>
          <a:noFill/>
          <a:ln>
            <a:noFill/>
          </a:ln>
        </p:spPr>
      </p:pic>
      <p:pic>
        <p:nvPicPr>
          <p:cNvPr id="582" name="Google Shape;582;p59"/>
          <p:cNvPicPr preferRelativeResize="0"/>
          <p:nvPr/>
        </p:nvPicPr>
        <p:blipFill>
          <a:blip r:embed="rId11">
            <a:alphaModFix/>
          </a:blip>
          <a:stretch>
            <a:fillRect/>
          </a:stretch>
        </p:blipFill>
        <p:spPr>
          <a:xfrm>
            <a:off x="6649376" y="4239750"/>
            <a:ext cx="1289675" cy="336050"/>
          </a:xfrm>
          <a:prstGeom prst="rect">
            <a:avLst/>
          </a:prstGeom>
          <a:noFill/>
          <a:ln>
            <a:noFill/>
          </a:ln>
        </p:spPr>
      </p:pic>
      <p:cxnSp>
        <p:nvCxnSpPr>
          <p:cNvPr id="583" name="Google Shape;583;p59"/>
          <p:cNvCxnSpPr/>
          <p:nvPr/>
        </p:nvCxnSpPr>
        <p:spPr>
          <a:xfrm>
            <a:off x="1486375" y="2277285"/>
            <a:ext cx="3235500" cy="2700"/>
          </a:xfrm>
          <a:prstGeom prst="straightConnector1">
            <a:avLst/>
          </a:prstGeom>
          <a:noFill/>
          <a:ln cap="flat" cmpd="sng" w="38100">
            <a:solidFill>
              <a:srgbClr val="6AA84F"/>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60"/>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sp>
        <p:nvSpPr>
          <p:cNvPr id="589" name="Google Shape;58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0" name="Google Shape;590;p60"/>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591" name="Google Shape;591;p60"/>
          <p:cNvSpPr txBox="1"/>
          <p:nvPr/>
        </p:nvSpPr>
        <p:spPr>
          <a:xfrm>
            <a:off x="5809500" y="14727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a:t>
            </a:r>
            <a:r>
              <a:rPr b="1" lang="en" sz="1600">
                <a:latin typeface="Encode Sans"/>
                <a:ea typeface="Encode Sans"/>
                <a:cs typeface="Encode Sans"/>
                <a:sym typeface="Encode Sans"/>
              </a:rPr>
              <a:t>cuadrática</a:t>
            </a:r>
            <a:r>
              <a:rPr lang="en" sz="1600">
                <a:latin typeface="Encode Sans SemiBold"/>
                <a:ea typeface="Encode Sans SemiBold"/>
                <a:cs typeface="Encode Sans SemiBold"/>
                <a:sym typeface="Encode Sans SemiBold"/>
              </a:rPr>
              <a:t> entre todos los puntos y la </a:t>
            </a:r>
            <a:r>
              <a:rPr b="1" lang="en" sz="1600">
                <a:latin typeface="Encode Sans"/>
                <a:ea typeface="Encode Sans"/>
                <a:cs typeface="Encode Sans"/>
                <a:sym typeface="Encode Sans"/>
              </a:rPr>
              <a:t>predicción</a:t>
            </a:r>
            <a:r>
              <a:rPr lang="en" sz="1600">
                <a:latin typeface="Encode Sans SemiBold"/>
                <a:ea typeface="Encode Sans SemiBold"/>
                <a:cs typeface="Encode Sans SemiBold"/>
                <a:sym typeface="Encode Sans SemiBold"/>
              </a:rPr>
              <a:t>:</a:t>
            </a:r>
            <a:endParaRPr sz="1600">
              <a:latin typeface="Encode Sans SemiBold"/>
              <a:ea typeface="Encode Sans SemiBold"/>
              <a:cs typeface="Encode Sans SemiBold"/>
              <a:sym typeface="Encode Sans SemiBold"/>
            </a:endParaRPr>
          </a:p>
        </p:txBody>
      </p:sp>
      <p:pic>
        <p:nvPicPr>
          <p:cNvPr id="592" name="Google Shape;592;p60"/>
          <p:cNvPicPr preferRelativeResize="0"/>
          <p:nvPr/>
        </p:nvPicPr>
        <p:blipFill>
          <a:blip r:embed="rId3">
            <a:alphaModFix/>
          </a:blip>
          <a:stretch>
            <a:fillRect/>
          </a:stretch>
        </p:blipFill>
        <p:spPr>
          <a:xfrm>
            <a:off x="5969250" y="2419350"/>
            <a:ext cx="2650250" cy="393600"/>
          </a:xfrm>
          <a:prstGeom prst="rect">
            <a:avLst/>
          </a:prstGeom>
          <a:noFill/>
          <a:ln>
            <a:noFill/>
          </a:ln>
        </p:spPr>
      </p:pic>
      <p:pic>
        <p:nvPicPr>
          <p:cNvPr id="593" name="Google Shape;593;p60"/>
          <p:cNvPicPr preferRelativeResize="0"/>
          <p:nvPr/>
        </p:nvPicPr>
        <p:blipFill>
          <a:blip r:embed="rId4">
            <a:alphaModFix/>
          </a:blip>
          <a:stretch>
            <a:fillRect/>
          </a:stretch>
        </p:blipFill>
        <p:spPr>
          <a:xfrm>
            <a:off x="5965175" y="2879562"/>
            <a:ext cx="2650250" cy="393588"/>
          </a:xfrm>
          <a:prstGeom prst="rect">
            <a:avLst/>
          </a:prstGeom>
          <a:noFill/>
          <a:ln>
            <a:noFill/>
          </a:ln>
        </p:spPr>
      </p:pic>
      <p:pic>
        <p:nvPicPr>
          <p:cNvPr id="594" name="Google Shape;594;p60"/>
          <p:cNvPicPr preferRelativeResize="0"/>
          <p:nvPr/>
        </p:nvPicPr>
        <p:blipFill>
          <a:blip r:embed="rId5">
            <a:alphaModFix/>
          </a:blip>
          <a:stretch>
            <a:fillRect/>
          </a:stretch>
        </p:blipFill>
        <p:spPr>
          <a:xfrm>
            <a:off x="5969260" y="3370988"/>
            <a:ext cx="2650239" cy="393600"/>
          </a:xfrm>
          <a:prstGeom prst="rect">
            <a:avLst/>
          </a:prstGeom>
          <a:noFill/>
          <a:ln>
            <a:noFill/>
          </a:ln>
        </p:spPr>
      </p:pic>
      <p:pic>
        <p:nvPicPr>
          <p:cNvPr id="595" name="Google Shape;595;p60"/>
          <p:cNvPicPr preferRelativeResize="0"/>
          <p:nvPr/>
        </p:nvPicPr>
        <p:blipFill>
          <a:blip r:embed="rId6">
            <a:alphaModFix/>
          </a:blip>
          <a:stretch>
            <a:fillRect/>
          </a:stretch>
        </p:blipFill>
        <p:spPr>
          <a:xfrm>
            <a:off x="7083950" y="3916987"/>
            <a:ext cx="457200" cy="95250"/>
          </a:xfrm>
          <a:prstGeom prst="rect">
            <a:avLst/>
          </a:prstGeom>
          <a:noFill/>
          <a:ln>
            <a:noFill/>
          </a:ln>
        </p:spPr>
      </p:pic>
      <p:pic>
        <p:nvPicPr>
          <p:cNvPr id="596" name="Google Shape;596;p60"/>
          <p:cNvPicPr preferRelativeResize="0"/>
          <p:nvPr/>
        </p:nvPicPr>
        <p:blipFill>
          <a:blip r:embed="rId7">
            <a:alphaModFix/>
          </a:blip>
          <a:stretch>
            <a:fillRect/>
          </a:stretch>
        </p:blipFill>
        <p:spPr>
          <a:xfrm>
            <a:off x="6649376" y="4239750"/>
            <a:ext cx="1289675" cy="336050"/>
          </a:xfrm>
          <a:prstGeom prst="rect">
            <a:avLst/>
          </a:prstGeom>
          <a:noFill/>
          <a:ln>
            <a:noFill/>
          </a:ln>
        </p:spPr>
      </p:pic>
      <p:sp>
        <p:nvSpPr>
          <p:cNvPr id="597" name="Google Shape;597;p60"/>
          <p:cNvSpPr txBox="1"/>
          <p:nvPr/>
        </p:nvSpPr>
        <p:spPr>
          <a:xfrm>
            <a:off x="411000" y="1648350"/>
            <a:ext cx="502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El </a:t>
            </a:r>
            <a:r>
              <a:rPr b="1" lang="en" sz="1600">
                <a:latin typeface="Encode Sans"/>
                <a:ea typeface="Encode Sans"/>
                <a:cs typeface="Encode Sans"/>
                <a:sym typeface="Encode Sans"/>
              </a:rPr>
              <a:t>modelo</a:t>
            </a:r>
            <a:r>
              <a:rPr lang="en" sz="1600">
                <a:latin typeface="Encode Sans SemiBold"/>
                <a:ea typeface="Encode Sans SemiBold"/>
                <a:cs typeface="Encode Sans SemiBold"/>
                <a:sym typeface="Encode Sans SemiBold"/>
              </a:rPr>
              <a:t> que mejor representa los datos (dentro de esa categoría de modelos) es el que minimiza la función                </a:t>
            </a:r>
            <a:endParaRPr sz="1600">
              <a:latin typeface="Encode Sans SemiBold"/>
              <a:ea typeface="Encode Sans SemiBold"/>
              <a:cs typeface="Encode Sans SemiBold"/>
              <a:sym typeface="Encode Sans SemiBold"/>
            </a:endParaRPr>
          </a:p>
        </p:txBody>
      </p:sp>
      <p:pic>
        <p:nvPicPr>
          <p:cNvPr id="598" name="Google Shape;598;p60"/>
          <p:cNvPicPr preferRelativeResize="0"/>
          <p:nvPr/>
        </p:nvPicPr>
        <p:blipFill>
          <a:blip r:embed="rId8">
            <a:alphaModFix/>
          </a:blip>
          <a:stretch>
            <a:fillRect/>
          </a:stretch>
        </p:blipFill>
        <p:spPr>
          <a:xfrm>
            <a:off x="1389250" y="2327525"/>
            <a:ext cx="953657" cy="336050"/>
          </a:xfrm>
          <a:prstGeom prst="rect">
            <a:avLst/>
          </a:prstGeom>
          <a:noFill/>
          <a:ln>
            <a:noFill/>
          </a:ln>
        </p:spPr>
      </p:pic>
      <p:sp>
        <p:nvSpPr>
          <p:cNvPr id="599" name="Google Shape;599;p60"/>
          <p:cNvSpPr txBox="1"/>
          <p:nvPr/>
        </p:nvSpPr>
        <p:spPr>
          <a:xfrm>
            <a:off x="398650" y="273780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Una vez que obtenemos </a:t>
            </a:r>
            <a:r>
              <a:rPr i="1" lang="en" sz="1600">
                <a:latin typeface="Encode Sans SemiBold"/>
                <a:ea typeface="Encode Sans SemiBold"/>
                <a:cs typeface="Encode Sans SemiBold"/>
                <a:sym typeface="Encode Sans SemiBold"/>
              </a:rPr>
              <a:t>a</a:t>
            </a:r>
            <a:r>
              <a:rPr lang="en" sz="1600">
                <a:latin typeface="Encode Sans SemiBold"/>
                <a:ea typeface="Encode Sans SemiBold"/>
                <a:cs typeface="Encode Sans SemiBold"/>
                <a:sym typeface="Encode Sans SemiBold"/>
              </a:rPr>
              <a:t> y </a:t>
            </a:r>
            <a:r>
              <a:rPr i="1" lang="en" sz="1600">
                <a:latin typeface="Encode Sans SemiBold"/>
                <a:ea typeface="Encode Sans SemiBold"/>
                <a:cs typeface="Encode Sans SemiBold"/>
                <a:sym typeface="Encode Sans SemiBold"/>
              </a:rPr>
              <a:t>b</a:t>
            </a:r>
            <a:r>
              <a:rPr lang="en" sz="1600">
                <a:latin typeface="Encode Sans SemiBold"/>
                <a:ea typeface="Encode Sans SemiBold"/>
                <a:cs typeface="Encode Sans SemiBold"/>
                <a:sym typeface="Encode Sans SemiBold"/>
              </a:rPr>
              <a:t>, podemos hacer </a:t>
            </a:r>
            <a:r>
              <a:rPr b="1" lang="en" sz="1600">
                <a:latin typeface="Encode Sans"/>
                <a:ea typeface="Encode Sans"/>
                <a:cs typeface="Encode Sans"/>
                <a:sym typeface="Encode Sans"/>
              </a:rPr>
              <a:t>predicciones</a:t>
            </a:r>
            <a:r>
              <a:rPr lang="en" sz="1600">
                <a:latin typeface="Encode Sans SemiBold"/>
                <a:ea typeface="Encode Sans SemiBold"/>
                <a:cs typeface="Encode Sans SemiBold"/>
                <a:sym typeface="Encode Sans SemiBold"/>
              </a:rPr>
              <a:t> para nuevos valores de </a:t>
            </a:r>
            <a:r>
              <a:rPr i="1" lang="en" sz="1600">
                <a:latin typeface="Encode Sans SemiBold"/>
                <a:ea typeface="Encode Sans SemiBold"/>
                <a:cs typeface="Encode Sans SemiBold"/>
                <a:sym typeface="Encode Sans SemiBold"/>
              </a:rPr>
              <a:t>x</a:t>
            </a:r>
            <a:endParaRPr i="1" sz="1600">
              <a:latin typeface="Encode Sans SemiBold"/>
              <a:ea typeface="Encode Sans SemiBold"/>
              <a:cs typeface="Encode Sans SemiBold"/>
              <a:sym typeface="Encode Sans SemiBold"/>
            </a:endParaRPr>
          </a:p>
        </p:txBody>
      </p:sp>
      <p:sp>
        <p:nvSpPr>
          <p:cNvPr id="600" name="Google Shape;600;p60"/>
          <p:cNvSpPr txBox="1"/>
          <p:nvPr/>
        </p:nvSpPr>
        <p:spPr>
          <a:xfrm>
            <a:off x="398650" y="3398520"/>
            <a:ext cx="5024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el caso simple de la función </a:t>
            </a:r>
            <a:r>
              <a:rPr b="1" i="1" lang="en" sz="1800">
                <a:solidFill>
                  <a:srgbClr val="664EA6"/>
                </a:solidFill>
                <a:latin typeface="Encode Sans"/>
                <a:ea typeface="Encode Sans"/>
                <a:cs typeface="Encode Sans"/>
                <a:sym typeface="Encode Sans"/>
              </a:rPr>
              <a:t>y </a:t>
            </a:r>
            <a:r>
              <a:rPr b="1" lang="en" sz="1800">
                <a:solidFill>
                  <a:srgbClr val="664EA6"/>
                </a:solidFill>
                <a:latin typeface="Encode Sans"/>
                <a:ea typeface="Encode Sans"/>
                <a:cs typeface="Encode Sans"/>
                <a:sym typeface="Encode Sans"/>
              </a:rPr>
              <a:t>=</a:t>
            </a:r>
            <a:r>
              <a:rPr b="1" i="1" lang="en" sz="1800">
                <a:solidFill>
                  <a:srgbClr val="664EA6"/>
                </a:solidFill>
                <a:latin typeface="Encode Sans"/>
                <a:ea typeface="Encode Sans"/>
                <a:cs typeface="Encode Sans"/>
                <a:sym typeface="Encode Sans"/>
              </a:rPr>
              <a:t> a x + b</a:t>
            </a:r>
            <a:endParaRPr b="1" i="1" sz="1800">
              <a:solidFill>
                <a:srgbClr val="664EA6"/>
              </a:solidFill>
              <a:latin typeface="Encode Sans"/>
              <a:ea typeface="Encode Sans"/>
              <a:cs typeface="Encode Sans"/>
              <a:sym typeface="Encode Sans"/>
            </a:endParaRPr>
          </a:p>
          <a:p>
            <a:pPr indent="0" lvl="0" marL="0" rtl="0" algn="l">
              <a:spcBef>
                <a:spcPts val="0"/>
              </a:spcBef>
              <a:spcAft>
                <a:spcPts val="0"/>
              </a:spcAft>
              <a:buClr>
                <a:schemeClr val="dk1"/>
              </a:buClr>
              <a:buSzPts val="1100"/>
              <a:buFont typeface="Arial"/>
              <a:buNone/>
            </a:pPr>
            <a:r>
              <a:rPr lang="en" sz="1600">
                <a:solidFill>
                  <a:schemeClr val="dk1"/>
                </a:solidFill>
                <a:latin typeface="Encode Sans SemiBold"/>
                <a:ea typeface="Encode Sans SemiBold"/>
                <a:cs typeface="Encode Sans SemiBold"/>
                <a:sym typeface="Encode Sans SemiBold"/>
              </a:rPr>
              <a:t>es muy fácil encontrar </a:t>
            </a:r>
            <a:r>
              <a:rPr i="1" lang="en" sz="1600">
                <a:solidFill>
                  <a:schemeClr val="dk1"/>
                </a:solidFill>
                <a:latin typeface="Encode Sans SemiBold"/>
                <a:ea typeface="Encode Sans SemiBold"/>
                <a:cs typeface="Encode Sans SemiBold"/>
                <a:sym typeface="Encode Sans SemiBold"/>
              </a:rPr>
              <a:t>a</a:t>
            </a:r>
            <a:r>
              <a:rPr lang="en" sz="1600">
                <a:solidFill>
                  <a:schemeClr val="dk1"/>
                </a:solidFill>
                <a:latin typeface="Encode Sans SemiBold"/>
                <a:ea typeface="Encode Sans SemiBold"/>
                <a:cs typeface="Encode Sans SemiBold"/>
                <a:sym typeface="Encode Sans SemiBold"/>
              </a:rPr>
              <a:t> y </a:t>
            </a:r>
            <a:r>
              <a:rPr i="1" lang="en" sz="1600">
                <a:solidFill>
                  <a:schemeClr val="dk1"/>
                </a:solidFill>
                <a:latin typeface="Encode Sans SemiBold"/>
                <a:ea typeface="Encode Sans SemiBold"/>
                <a:cs typeface="Encode Sans SemiBold"/>
                <a:sym typeface="Encode Sans SemiBold"/>
              </a:rPr>
              <a:t>b</a:t>
            </a:r>
            <a:r>
              <a:rPr lang="en" sz="1600">
                <a:solidFill>
                  <a:schemeClr val="dk1"/>
                </a:solidFill>
                <a:latin typeface="Encode Sans SemiBold"/>
                <a:ea typeface="Encode Sans SemiBold"/>
                <a:cs typeface="Encode Sans SemiBold"/>
                <a:sym typeface="Encode Sans SemiBold"/>
              </a:rPr>
              <a:t> a partir del conjunto de todos los                   (derivadas, etc.) </a:t>
            </a:r>
            <a:br>
              <a:rPr lang="en" sz="1600">
                <a:solidFill>
                  <a:schemeClr val="dk1"/>
                </a:solidFill>
                <a:latin typeface="Encode Sans SemiBold"/>
                <a:ea typeface="Encode Sans SemiBold"/>
                <a:cs typeface="Encode Sans SemiBold"/>
                <a:sym typeface="Encode Sans SemiBold"/>
              </a:rPr>
            </a:br>
            <a:r>
              <a:rPr lang="en" sz="1600">
                <a:solidFill>
                  <a:schemeClr val="dk1"/>
                </a:solidFill>
                <a:latin typeface="Encode Sans SemiBold"/>
                <a:ea typeface="Encode Sans SemiBold"/>
                <a:cs typeface="Encode Sans SemiBold"/>
                <a:sym typeface="Encode Sans SemiBold"/>
              </a:rPr>
              <a:t>ver expresión en el notebook</a:t>
            </a:r>
            <a:endParaRPr sz="1600">
              <a:solidFill>
                <a:schemeClr val="dk1"/>
              </a:solidFill>
              <a:latin typeface="Encode Sans SemiBold"/>
              <a:ea typeface="Encode Sans SemiBold"/>
              <a:cs typeface="Encode Sans SemiBold"/>
              <a:sym typeface="Encode Sans SemiBold"/>
            </a:endParaRPr>
          </a:p>
        </p:txBody>
      </p:sp>
      <p:pic>
        <p:nvPicPr>
          <p:cNvPr id="601" name="Google Shape;601;p60"/>
          <p:cNvPicPr preferRelativeResize="0"/>
          <p:nvPr/>
        </p:nvPicPr>
        <p:blipFill>
          <a:blip r:embed="rId9">
            <a:alphaModFix/>
          </a:blip>
          <a:stretch>
            <a:fillRect/>
          </a:stretch>
        </p:blipFill>
        <p:spPr>
          <a:xfrm>
            <a:off x="1428507" y="4078050"/>
            <a:ext cx="719688" cy="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descr="Image" id="606" name="Google Shape;606;p61"/>
          <p:cNvPicPr preferRelativeResize="0"/>
          <p:nvPr/>
        </p:nvPicPr>
        <p:blipFill rotWithShape="1">
          <a:blip r:embed="rId3">
            <a:alphaModFix/>
          </a:blip>
          <a:srcRect b="0" l="0" r="0" t="7080"/>
          <a:stretch/>
        </p:blipFill>
        <p:spPr>
          <a:xfrm>
            <a:off x="5009625" y="1045850"/>
            <a:ext cx="4209475" cy="2200150"/>
          </a:xfrm>
          <a:prstGeom prst="rect">
            <a:avLst/>
          </a:prstGeom>
          <a:noFill/>
          <a:ln>
            <a:noFill/>
          </a:ln>
        </p:spPr>
      </p:pic>
      <p:sp>
        <p:nvSpPr>
          <p:cNvPr id="607" name="Google Shape;607;p6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Recordando: Maximización y minimización</a:t>
            </a:r>
            <a:endParaRPr sz="900"/>
          </a:p>
        </p:txBody>
      </p:sp>
      <p:sp>
        <p:nvSpPr>
          <p:cNvPr id="608" name="Google Shape;60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61"/>
          <p:cNvSpPr txBox="1"/>
          <p:nvPr>
            <p:ph idx="1" type="body"/>
          </p:nvPr>
        </p:nvSpPr>
        <p:spPr>
          <a:xfrm>
            <a:off x="311700" y="910250"/>
            <a:ext cx="6571500" cy="3734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Minimizar (o maximizar) una función (por ejemplo, el beneficio o la distancia cuadrática): </a:t>
            </a:r>
            <a:endParaRPr/>
          </a:p>
          <a:p>
            <a:pPr indent="-342900" lvl="0" marL="457200" rtl="0" algn="l">
              <a:lnSpc>
                <a:spcPct val="115000"/>
              </a:lnSpc>
              <a:spcBef>
                <a:spcPts val="1200"/>
              </a:spcBef>
              <a:spcAft>
                <a:spcPts val="0"/>
              </a:spcAft>
              <a:buSzPts val="1800"/>
              <a:buChar char="●"/>
            </a:pPr>
            <a:r>
              <a:rPr lang="en"/>
              <a:t>Puntos extremos</a:t>
            </a:r>
            <a:endParaRPr/>
          </a:p>
          <a:p>
            <a:pPr indent="-342900" lvl="0" marL="457200" rtl="0" algn="l">
              <a:lnSpc>
                <a:spcPct val="115000"/>
              </a:lnSpc>
              <a:spcBef>
                <a:spcPts val="0"/>
              </a:spcBef>
              <a:spcAft>
                <a:spcPts val="0"/>
              </a:spcAft>
              <a:buSzPts val="1800"/>
              <a:buChar char="●"/>
            </a:pPr>
            <a:r>
              <a:rPr lang="en"/>
              <a:t>Pendientes nulas en todas las direcciones</a:t>
            </a:r>
            <a:br>
              <a:rPr lang="en"/>
            </a:br>
            <a:r>
              <a:rPr lang="en"/>
              <a:t>(gradiente)</a:t>
            </a:r>
            <a:endParaRPr/>
          </a:p>
          <a:p>
            <a:pPr indent="-342900" lvl="0" marL="457200" rtl="0" algn="l">
              <a:lnSpc>
                <a:spcPct val="115000"/>
              </a:lnSpc>
              <a:spcBef>
                <a:spcPts val="0"/>
              </a:spcBef>
              <a:spcAft>
                <a:spcPts val="0"/>
              </a:spcAft>
              <a:buSzPts val="1800"/>
              <a:buChar char="●"/>
            </a:pPr>
            <a:r>
              <a:rPr lang="en"/>
              <a:t>Muy utilizado en aprendizaje automático</a:t>
            </a:r>
            <a:endParaRPr/>
          </a:p>
          <a:p>
            <a:pPr indent="-342900" lvl="0" marL="457200" rtl="0" algn="l">
              <a:lnSpc>
                <a:spcPct val="115000"/>
              </a:lnSpc>
              <a:spcBef>
                <a:spcPts val="0"/>
              </a:spcBef>
              <a:spcAft>
                <a:spcPts val="0"/>
              </a:spcAft>
              <a:buSzPts val="1800"/>
              <a:buChar char="●"/>
            </a:pPr>
            <a:r>
              <a:rPr lang="en"/>
              <a:t>Encontrar máximos y mínimos en muchas dimensiones puede ser muy complicado</a:t>
            </a:r>
            <a:endParaRPr/>
          </a:p>
          <a:p>
            <a:pPr indent="-342900" lvl="0" marL="457200" rtl="0" algn="l">
              <a:lnSpc>
                <a:spcPct val="115000"/>
              </a:lnSpc>
              <a:spcBef>
                <a:spcPts val="0"/>
              </a:spcBef>
              <a:spcAft>
                <a:spcPts val="0"/>
              </a:spcAft>
              <a:buSzPts val="1800"/>
              <a:buChar char="●"/>
            </a:pPr>
            <a:r>
              <a:rPr lang="en"/>
              <a:t>En este caso de ajuste de función, las dimensiones son los parámetros del modelo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2"/>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sp>
        <p:nvSpPr>
          <p:cNvPr id="615" name="Google Shape;61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6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617" name="Google Shape;617;p62"/>
          <p:cNvSpPr txBox="1"/>
          <p:nvPr/>
        </p:nvSpPr>
        <p:spPr>
          <a:xfrm>
            <a:off x="6038100" y="16251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este caso en particular hay una solución exacta y su expresión es:</a:t>
            </a:r>
            <a:endParaRPr sz="1600">
              <a:latin typeface="Encode Sans SemiBold"/>
              <a:ea typeface="Encode Sans SemiBold"/>
              <a:cs typeface="Encode Sans SemiBold"/>
              <a:sym typeface="Encode Sans SemiBold"/>
            </a:endParaRPr>
          </a:p>
        </p:txBody>
      </p:sp>
      <p:sp>
        <p:nvSpPr>
          <p:cNvPr id="618" name="Google Shape;618;p62"/>
          <p:cNvSpPr txBox="1"/>
          <p:nvPr/>
        </p:nvSpPr>
        <p:spPr>
          <a:xfrm>
            <a:off x="411000" y="164835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El </a:t>
            </a:r>
            <a:r>
              <a:rPr b="1" lang="en" sz="1600">
                <a:latin typeface="Encode Sans"/>
                <a:ea typeface="Encode Sans"/>
                <a:cs typeface="Encode Sans"/>
                <a:sym typeface="Encode Sans"/>
              </a:rPr>
              <a:t>modelo</a:t>
            </a:r>
            <a:r>
              <a:rPr lang="en" sz="1600">
                <a:latin typeface="Encode Sans SemiBold"/>
                <a:ea typeface="Encode Sans SemiBold"/>
                <a:cs typeface="Encode Sans SemiBold"/>
                <a:sym typeface="Encode Sans SemiBold"/>
              </a:rPr>
              <a:t> que mejor representa los datos (dentro de esa categoría de modelos) es el que minimiza</a:t>
            </a:r>
            <a:endParaRPr sz="1600">
              <a:latin typeface="Encode Sans SemiBold"/>
              <a:ea typeface="Encode Sans SemiBold"/>
              <a:cs typeface="Encode Sans SemiBold"/>
              <a:sym typeface="Encode Sans SemiBold"/>
            </a:endParaRPr>
          </a:p>
        </p:txBody>
      </p:sp>
      <p:pic>
        <p:nvPicPr>
          <p:cNvPr id="619" name="Google Shape;619;p62"/>
          <p:cNvPicPr preferRelativeResize="0"/>
          <p:nvPr/>
        </p:nvPicPr>
        <p:blipFill>
          <a:blip r:embed="rId3">
            <a:alphaModFix/>
          </a:blip>
          <a:stretch>
            <a:fillRect/>
          </a:stretch>
        </p:blipFill>
        <p:spPr>
          <a:xfrm>
            <a:off x="551050" y="2327525"/>
            <a:ext cx="953657" cy="336050"/>
          </a:xfrm>
          <a:prstGeom prst="rect">
            <a:avLst/>
          </a:prstGeom>
          <a:noFill/>
          <a:ln>
            <a:noFill/>
          </a:ln>
        </p:spPr>
      </p:pic>
      <p:sp>
        <p:nvSpPr>
          <p:cNvPr id="620" name="Google Shape;620;p62"/>
          <p:cNvSpPr txBox="1"/>
          <p:nvPr/>
        </p:nvSpPr>
        <p:spPr>
          <a:xfrm>
            <a:off x="398650" y="273780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Una vez que obtenemos </a:t>
            </a:r>
            <a:r>
              <a:rPr i="1" lang="en" sz="1600">
                <a:latin typeface="Encode Sans SemiBold"/>
                <a:ea typeface="Encode Sans SemiBold"/>
                <a:cs typeface="Encode Sans SemiBold"/>
                <a:sym typeface="Encode Sans SemiBold"/>
              </a:rPr>
              <a:t>a</a:t>
            </a:r>
            <a:r>
              <a:rPr lang="en" sz="1600">
                <a:latin typeface="Encode Sans SemiBold"/>
                <a:ea typeface="Encode Sans SemiBold"/>
                <a:cs typeface="Encode Sans SemiBold"/>
                <a:sym typeface="Encode Sans SemiBold"/>
              </a:rPr>
              <a:t> y </a:t>
            </a:r>
            <a:r>
              <a:rPr i="1" lang="en" sz="1600">
                <a:latin typeface="Encode Sans SemiBold"/>
                <a:ea typeface="Encode Sans SemiBold"/>
                <a:cs typeface="Encode Sans SemiBold"/>
                <a:sym typeface="Encode Sans SemiBold"/>
              </a:rPr>
              <a:t>b</a:t>
            </a:r>
            <a:r>
              <a:rPr lang="en" sz="1600">
                <a:latin typeface="Encode Sans SemiBold"/>
                <a:ea typeface="Encode Sans SemiBold"/>
                <a:cs typeface="Encode Sans SemiBold"/>
                <a:sym typeface="Encode Sans SemiBold"/>
              </a:rPr>
              <a:t>, podemos hacer </a:t>
            </a:r>
            <a:r>
              <a:rPr b="1" lang="en" sz="1600">
                <a:latin typeface="Encode Sans"/>
                <a:ea typeface="Encode Sans"/>
                <a:cs typeface="Encode Sans"/>
                <a:sym typeface="Encode Sans"/>
              </a:rPr>
              <a:t>predicciones</a:t>
            </a:r>
            <a:r>
              <a:rPr lang="en" sz="1600">
                <a:latin typeface="Encode Sans SemiBold"/>
                <a:ea typeface="Encode Sans SemiBold"/>
                <a:cs typeface="Encode Sans SemiBold"/>
                <a:sym typeface="Encode Sans SemiBold"/>
              </a:rPr>
              <a:t> para nuevos valores de </a:t>
            </a:r>
            <a:r>
              <a:rPr i="1" lang="en" sz="1600">
                <a:latin typeface="Encode Sans SemiBold"/>
                <a:ea typeface="Encode Sans SemiBold"/>
                <a:cs typeface="Encode Sans SemiBold"/>
                <a:sym typeface="Encode Sans SemiBold"/>
              </a:rPr>
              <a:t>x</a:t>
            </a:r>
            <a:endParaRPr i="1" sz="1600">
              <a:latin typeface="Encode Sans SemiBold"/>
              <a:ea typeface="Encode Sans SemiBold"/>
              <a:cs typeface="Encode Sans SemiBold"/>
              <a:sym typeface="Encode Sans SemiBold"/>
            </a:endParaRPr>
          </a:p>
        </p:txBody>
      </p:sp>
      <p:sp>
        <p:nvSpPr>
          <p:cNvPr id="621" name="Google Shape;621;p62"/>
          <p:cNvSpPr txBox="1"/>
          <p:nvPr/>
        </p:nvSpPr>
        <p:spPr>
          <a:xfrm>
            <a:off x="398650" y="3436995"/>
            <a:ext cx="5024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el caso simple de la función </a:t>
            </a:r>
            <a:r>
              <a:rPr b="1" i="1" lang="en" sz="1800">
                <a:solidFill>
                  <a:srgbClr val="664EA6"/>
                </a:solidFill>
                <a:latin typeface="Encode Sans"/>
                <a:ea typeface="Encode Sans"/>
                <a:cs typeface="Encode Sans"/>
                <a:sym typeface="Encode Sans"/>
              </a:rPr>
              <a:t>y </a:t>
            </a:r>
            <a:r>
              <a:rPr b="1" lang="en" sz="1800">
                <a:solidFill>
                  <a:srgbClr val="664EA6"/>
                </a:solidFill>
                <a:latin typeface="Encode Sans"/>
                <a:ea typeface="Encode Sans"/>
                <a:cs typeface="Encode Sans"/>
                <a:sym typeface="Encode Sans"/>
              </a:rPr>
              <a:t>=</a:t>
            </a:r>
            <a:r>
              <a:rPr b="1" i="1" lang="en" sz="1800">
                <a:solidFill>
                  <a:srgbClr val="664EA6"/>
                </a:solidFill>
                <a:latin typeface="Encode Sans"/>
                <a:ea typeface="Encode Sans"/>
                <a:cs typeface="Encode Sans"/>
                <a:sym typeface="Encode Sans"/>
              </a:rPr>
              <a:t> a x + b</a:t>
            </a:r>
            <a:endParaRPr b="1" i="1" sz="1800">
              <a:solidFill>
                <a:srgbClr val="664EA6"/>
              </a:solidFill>
              <a:latin typeface="Encode Sans"/>
              <a:ea typeface="Encode Sans"/>
              <a:cs typeface="Encode Sans"/>
              <a:sym typeface="Encode Sans"/>
            </a:endParaRPr>
          </a:p>
          <a:p>
            <a:pPr indent="0" lvl="0" marL="0" rtl="0" algn="l">
              <a:spcBef>
                <a:spcPts val="0"/>
              </a:spcBef>
              <a:spcAft>
                <a:spcPts val="0"/>
              </a:spcAft>
              <a:buNone/>
            </a:pPr>
            <a:r>
              <a:rPr lang="en" sz="1600">
                <a:solidFill>
                  <a:schemeClr val="dk1"/>
                </a:solidFill>
                <a:latin typeface="Encode Sans SemiBold"/>
                <a:ea typeface="Encode Sans SemiBold"/>
                <a:cs typeface="Encode Sans SemiBold"/>
                <a:sym typeface="Encode Sans SemiBold"/>
              </a:rPr>
              <a:t>es muy fácil encontrar </a:t>
            </a:r>
            <a:r>
              <a:rPr i="1" lang="en" sz="1600">
                <a:solidFill>
                  <a:schemeClr val="dk1"/>
                </a:solidFill>
                <a:latin typeface="Encode Sans SemiBold"/>
                <a:ea typeface="Encode Sans SemiBold"/>
                <a:cs typeface="Encode Sans SemiBold"/>
                <a:sym typeface="Encode Sans SemiBold"/>
              </a:rPr>
              <a:t>a</a:t>
            </a:r>
            <a:r>
              <a:rPr lang="en" sz="1600">
                <a:solidFill>
                  <a:schemeClr val="dk1"/>
                </a:solidFill>
                <a:latin typeface="Encode Sans SemiBold"/>
                <a:ea typeface="Encode Sans SemiBold"/>
                <a:cs typeface="Encode Sans SemiBold"/>
                <a:sym typeface="Encode Sans SemiBold"/>
              </a:rPr>
              <a:t> y </a:t>
            </a:r>
            <a:r>
              <a:rPr i="1" lang="en" sz="1600">
                <a:solidFill>
                  <a:schemeClr val="dk1"/>
                </a:solidFill>
                <a:latin typeface="Encode Sans SemiBold"/>
                <a:ea typeface="Encode Sans SemiBold"/>
                <a:cs typeface="Encode Sans SemiBold"/>
                <a:sym typeface="Encode Sans SemiBold"/>
              </a:rPr>
              <a:t>b</a:t>
            </a:r>
            <a:r>
              <a:rPr lang="en" sz="1600">
                <a:solidFill>
                  <a:schemeClr val="dk1"/>
                </a:solidFill>
                <a:latin typeface="Encode Sans SemiBold"/>
                <a:ea typeface="Encode Sans SemiBold"/>
                <a:cs typeface="Encode Sans SemiBold"/>
                <a:sym typeface="Encode Sans SemiBold"/>
              </a:rPr>
              <a:t> a partir del conjunto de todos los                   (derivadas, etc.) </a:t>
            </a:r>
            <a:br>
              <a:rPr lang="en" sz="1600">
                <a:solidFill>
                  <a:schemeClr val="dk1"/>
                </a:solidFill>
                <a:latin typeface="Encode Sans SemiBold"/>
                <a:ea typeface="Encode Sans SemiBold"/>
                <a:cs typeface="Encode Sans SemiBold"/>
                <a:sym typeface="Encode Sans SemiBold"/>
              </a:rPr>
            </a:br>
            <a:r>
              <a:rPr lang="en" sz="1600">
                <a:solidFill>
                  <a:schemeClr val="dk1"/>
                </a:solidFill>
                <a:latin typeface="Encode Sans SemiBold"/>
                <a:ea typeface="Encode Sans SemiBold"/>
                <a:cs typeface="Encode Sans SemiBold"/>
                <a:sym typeface="Encode Sans SemiBold"/>
              </a:rPr>
              <a:t>ver expresión en el notebook</a:t>
            </a:r>
            <a:endParaRPr sz="1600">
              <a:solidFill>
                <a:schemeClr val="dk1"/>
              </a:solidFill>
              <a:latin typeface="Encode Sans SemiBold"/>
              <a:ea typeface="Encode Sans SemiBold"/>
              <a:cs typeface="Encode Sans SemiBold"/>
              <a:sym typeface="Encode Sans SemiBold"/>
            </a:endParaRPr>
          </a:p>
        </p:txBody>
      </p:sp>
      <p:pic>
        <p:nvPicPr>
          <p:cNvPr id="622" name="Google Shape;622;p62"/>
          <p:cNvPicPr preferRelativeResize="0"/>
          <p:nvPr/>
        </p:nvPicPr>
        <p:blipFill>
          <a:blip r:embed="rId4">
            <a:alphaModFix/>
          </a:blip>
          <a:stretch>
            <a:fillRect/>
          </a:stretch>
        </p:blipFill>
        <p:spPr>
          <a:xfrm>
            <a:off x="1428507" y="4078050"/>
            <a:ext cx="719688" cy="183750"/>
          </a:xfrm>
          <a:prstGeom prst="rect">
            <a:avLst/>
          </a:prstGeom>
          <a:noFill/>
          <a:ln>
            <a:noFill/>
          </a:ln>
        </p:spPr>
      </p:pic>
      <p:pic>
        <p:nvPicPr>
          <p:cNvPr id="623" name="Google Shape;623;p62"/>
          <p:cNvPicPr preferRelativeResize="0"/>
          <p:nvPr/>
        </p:nvPicPr>
        <p:blipFill rotWithShape="1">
          <a:blip r:embed="rId5">
            <a:alphaModFix/>
          </a:blip>
          <a:srcRect b="26836" l="8675" r="0" t="0"/>
          <a:stretch/>
        </p:blipFill>
        <p:spPr>
          <a:xfrm>
            <a:off x="6038100" y="2827076"/>
            <a:ext cx="2915125" cy="814538"/>
          </a:xfrm>
          <a:prstGeom prst="rect">
            <a:avLst/>
          </a:prstGeom>
          <a:noFill/>
          <a:ln>
            <a:noFill/>
          </a:ln>
        </p:spPr>
      </p:pic>
      <p:sp>
        <p:nvSpPr>
          <p:cNvPr id="624" name="Google Shape;624;p62"/>
          <p:cNvSpPr txBox="1"/>
          <p:nvPr/>
        </p:nvSpPr>
        <p:spPr>
          <a:xfrm>
            <a:off x="6146300" y="4168975"/>
            <a:ext cx="32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Ver ejemplo en el notebook</a:t>
            </a:r>
            <a:endParaRPr sz="1600">
              <a:latin typeface="Encode Sans SemiBold"/>
              <a:ea typeface="Encode Sans SemiBold"/>
              <a:cs typeface="Encode Sans SemiBold"/>
              <a:sym typeface="Encode Sans SemiBold"/>
            </a:endParaRPr>
          </a:p>
        </p:txBody>
      </p:sp>
      <p:pic>
        <p:nvPicPr>
          <p:cNvPr id="625" name="Google Shape;625;p62"/>
          <p:cNvPicPr preferRelativeResize="0"/>
          <p:nvPr/>
        </p:nvPicPr>
        <p:blipFill>
          <a:blip r:embed="rId6">
            <a:alphaModFix/>
          </a:blip>
          <a:stretch>
            <a:fillRect/>
          </a:stretch>
        </p:blipFill>
        <p:spPr>
          <a:xfrm>
            <a:off x="5860675" y="3731950"/>
            <a:ext cx="1659876" cy="336050"/>
          </a:xfrm>
          <a:prstGeom prst="rect">
            <a:avLst/>
          </a:prstGeom>
          <a:noFill/>
          <a:ln>
            <a:noFill/>
          </a:ln>
        </p:spPr>
      </p:pic>
      <p:pic>
        <p:nvPicPr>
          <p:cNvPr id="626" name="Google Shape;626;p62"/>
          <p:cNvPicPr preferRelativeResize="0"/>
          <p:nvPr/>
        </p:nvPicPr>
        <p:blipFill>
          <a:blip r:embed="rId7">
            <a:alphaModFix/>
          </a:blip>
          <a:stretch>
            <a:fillRect/>
          </a:stretch>
        </p:blipFill>
        <p:spPr>
          <a:xfrm>
            <a:off x="5805202" y="3088579"/>
            <a:ext cx="183750" cy="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3"/>
          <p:cNvSpPr txBox="1"/>
          <p:nvPr>
            <p:ph idx="1" type="body"/>
          </p:nvPr>
        </p:nvSpPr>
        <p:spPr>
          <a:xfrm>
            <a:off x="5428625" y="1947600"/>
            <a:ext cx="3516300" cy="1488600"/>
          </a:xfrm>
          <a:prstGeom prst="rect">
            <a:avLst/>
          </a:prstGeom>
          <a:noFill/>
          <a:ln>
            <a:noFill/>
          </a:ln>
        </p:spPr>
        <p:txBody>
          <a:bodyPr anchorCtr="0" anchor="ctr" bIns="32750" lIns="32750" spcFirstLastPara="1" rIns="32750" wrap="square" tIns="32750">
            <a:normAutofit lnSpcReduction="20000"/>
          </a:bodyPr>
          <a:lstStyle/>
          <a:p>
            <a:pPr indent="-209550" lvl="0" marL="215900" rtl="0" algn="l">
              <a:lnSpc>
                <a:spcPct val="115000"/>
              </a:lnSpc>
              <a:spcBef>
                <a:spcPts val="0"/>
              </a:spcBef>
              <a:spcAft>
                <a:spcPts val="0"/>
              </a:spcAft>
              <a:buClr>
                <a:srgbClr val="000000"/>
              </a:buClr>
              <a:buSzPts val="1300"/>
              <a:buFont typeface="Saira"/>
              <a:buChar char="●"/>
            </a:pPr>
            <a:r>
              <a:rPr lang="en"/>
              <a:t>Se puede pensar que el modelo se </a:t>
            </a:r>
            <a:r>
              <a:rPr b="1" lang="en">
                <a:latin typeface="Encode Sans"/>
                <a:ea typeface="Encode Sans"/>
                <a:cs typeface="Encode Sans"/>
                <a:sym typeface="Encode Sans"/>
              </a:rPr>
              <a:t>entrenó</a:t>
            </a:r>
            <a:r>
              <a:rPr lang="en"/>
              <a:t> con los dados (</a:t>
            </a:r>
            <a:r>
              <a:rPr b="1" lang="en">
                <a:latin typeface="Encode Sans"/>
                <a:ea typeface="Encode Sans"/>
                <a:cs typeface="Encode Sans"/>
                <a:sym typeface="Encode Sans"/>
              </a:rPr>
              <a:t>fiteando</a:t>
            </a:r>
            <a:r>
              <a:rPr lang="en"/>
              <a:t>) y ahora puede </a:t>
            </a:r>
            <a:r>
              <a:rPr b="1" lang="en">
                <a:latin typeface="Encode Sans"/>
                <a:ea typeface="Encode Sans"/>
                <a:cs typeface="Encode Sans"/>
                <a:sym typeface="Encode Sans"/>
              </a:rPr>
              <a:t>predecir</a:t>
            </a:r>
            <a:r>
              <a:rPr lang="en"/>
              <a:t> un valor de </a:t>
            </a:r>
            <a:r>
              <a:rPr i="1" lang="en"/>
              <a:t>y</a:t>
            </a:r>
            <a:r>
              <a:rPr lang="en"/>
              <a:t> para cualquier </a:t>
            </a:r>
            <a:r>
              <a:rPr i="1" lang="en"/>
              <a:t>x </a:t>
            </a:r>
            <a:endParaRPr i="1"/>
          </a:p>
        </p:txBody>
      </p:sp>
      <p:pic>
        <p:nvPicPr>
          <p:cNvPr descr="Image" id="632" name="Google Shape;632;p63"/>
          <p:cNvPicPr preferRelativeResize="0"/>
          <p:nvPr/>
        </p:nvPicPr>
        <p:blipFill rotWithShape="1">
          <a:blip r:embed="rId3">
            <a:alphaModFix/>
          </a:blip>
          <a:srcRect b="11487" l="7112" r="7292" t="15895"/>
          <a:stretch/>
        </p:blipFill>
        <p:spPr>
          <a:xfrm>
            <a:off x="1013025" y="1853750"/>
            <a:ext cx="4330575" cy="3213550"/>
          </a:xfrm>
          <a:prstGeom prst="rect">
            <a:avLst/>
          </a:prstGeom>
          <a:noFill/>
          <a:ln>
            <a:noFill/>
          </a:ln>
        </p:spPr>
      </p:pic>
      <p:cxnSp>
        <p:nvCxnSpPr>
          <p:cNvPr id="633" name="Google Shape;633;p63"/>
          <p:cNvCxnSpPr/>
          <p:nvPr/>
        </p:nvCxnSpPr>
        <p:spPr>
          <a:xfrm flipH="1">
            <a:off x="1504925" y="2054325"/>
            <a:ext cx="3719100" cy="2366700"/>
          </a:xfrm>
          <a:prstGeom prst="straightConnector1">
            <a:avLst/>
          </a:prstGeom>
          <a:noFill/>
          <a:ln cap="flat" cmpd="sng" w="19050">
            <a:solidFill>
              <a:srgbClr val="FF0000"/>
            </a:solidFill>
            <a:prstDash val="solid"/>
            <a:round/>
            <a:headEnd len="med" w="med" type="none"/>
            <a:tailEnd len="med" w="med" type="none"/>
          </a:ln>
        </p:spPr>
      </p:cxnSp>
      <p:sp>
        <p:nvSpPr>
          <p:cNvPr id="634" name="Google Shape;634;p63"/>
          <p:cNvSpPr txBox="1"/>
          <p:nvPr>
            <p:ph idx="1" type="body"/>
          </p:nvPr>
        </p:nvSpPr>
        <p:spPr>
          <a:xfrm>
            <a:off x="358450" y="647324"/>
            <a:ext cx="8520600" cy="1248300"/>
          </a:xfrm>
          <a:prstGeom prst="rect">
            <a:avLst/>
          </a:prstGeom>
          <a:noFill/>
          <a:ln>
            <a:noFill/>
          </a:ln>
        </p:spPr>
        <p:txBody>
          <a:bodyPr anchorCtr="0" anchor="ctr" bIns="32750" lIns="32750" spcFirstLastPara="1" rIns="32750" wrap="square" tIns="32750">
            <a:normAutofit lnSpcReduction="10000"/>
          </a:bodyPr>
          <a:lstStyle/>
          <a:p>
            <a:pPr indent="-209550" lvl="0" marL="215900" rtl="0" algn="l">
              <a:lnSpc>
                <a:spcPct val="115000"/>
              </a:lnSpc>
              <a:spcBef>
                <a:spcPts val="0"/>
              </a:spcBef>
              <a:spcAft>
                <a:spcPts val="0"/>
              </a:spcAft>
              <a:buClr>
                <a:srgbClr val="000000"/>
              </a:buClr>
              <a:buSzPts val="1300"/>
              <a:buFont typeface="Saira"/>
              <a:buChar char="●"/>
            </a:pPr>
            <a:r>
              <a:rPr lang="en"/>
              <a:t>A partir de los datos, obtuvimos un </a:t>
            </a:r>
            <a:r>
              <a:rPr b="1" lang="en">
                <a:latin typeface="Encode Sans"/>
                <a:ea typeface="Encode Sans"/>
                <a:cs typeface="Encode Sans"/>
                <a:sym typeface="Encode Sans"/>
              </a:rPr>
              <a:t>modelo</a:t>
            </a:r>
            <a:r>
              <a:rPr lang="en"/>
              <a:t> que los representa: </a:t>
            </a:r>
            <a:br>
              <a:rPr lang="en"/>
            </a:br>
            <a:r>
              <a:rPr lang="en"/>
              <a:t>el que tiene los parámetros que minimizan</a:t>
            </a:r>
            <a:r>
              <a:rPr lang="en" sz="1800"/>
              <a:t> la distancia </a:t>
            </a:r>
            <a:r>
              <a:rPr lang="en"/>
              <a:t>cuadrática promedio a los datos (por eso se llama de "método de mínimos cuadrados")</a:t>
            </a:r>
            <a:endParaRPr sz="1800"/>
          </a:p>
          <a:p>
            <a:pPr indent="-209550" lvl="0" marL="215900" rtl="0" algn="l">
              <a:lnSpc>
                <a:spcPct val="115000"/>
              </a:lnSpc>
              <a:spcBef>
                <a:spcPts val="0"/>
              </a:spcBef>
              <a:spcAft>
                <a:spcPts val="0"/>
              </a:spcAft>
              <a:buClr>
                <a:srgbClr val="000000"/>
              </a:buClr>
              <a:buSzPts val="1300"/>
              <a:buFont typeface="Saira"/>
              <a:buChar char="●"/>
            </a:pPr>
            <a:r>
              <a:rPr lang="en"/>
              <a:t>El modelo </a:t>
            </a:r>
            <a:r>
              <a:rPr b="1" lang="en">
                <a:latin typeface="Encode Sans"/>
                <a:ea typeface="Encode Sans"/>
                <a:cs typeface="Encode Sans"/>
                <a:sym typeface="Encode Sans"/>
              </a:rPr>
              <a:t>generaliza</a:t>
            </a:r>
            <a:r>
              <a:rPr lang="en"/>
              <a:t> una relación y permite hacer </a:t>
            </a:r>
            <a:r>
              <a:rPr b="1" lang="en">
                <a:latin typeface="Encode Sans"/>
                <a:ea typeface="Encode Sans"/>
                <a:cs typeface="Encode Sans"/>
                <a:sym typeface="Encode Sans"/>
              </a:rPr>
              <a:t>predicciones</a:t>
            </a:r>
            <a:endParaRPr b="1">
              <a:latin typeface="Encode Sans"/>
              <a:ea typeface="Encode Sans"/>
              <a:cs typeface="Encode Sans"/>
              <a:sym typeface="Encode Sans"/>
            </a:endParaRPr>
          </a:p>
        </p:txBody>
      </p:sp>
      <p:sp>
        <p:nvSpPr>
          <p:cNvPr id="635" name="Google Shape;635;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63"/>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¡Aprendiendo de los datos!</a:t>
            </a:r>
            <a:endParaRPr sz="2300">
              <a:solidFill>
                <a:srgbClr val="FFFFFF"/>
              </a:solidFill>
              <a:latin typeface="Saira"/>
              <a:ea typeface="Saira"/>
              <a:cs typeface="Saira"/>
              <a:sym typeface="Saira"/>
            </a:endParaRPr>
          </a:p>
        </p:txBody>
      </p:sp>
      <p:sp>
        <p:nvSpPr>
          <p:cNvPr id="637" name="Google Shape;637;p63"/>
          <p:cNvSpPr txBox="1"/>
          <p:nvPr>
            <p:ph idx="1" type="body"/>
          </p:nvPr>
        </p:nvSpPr>
        <p:spPr>
          <a:xfrm>
            <a:off x="5428625" y="3419713"/>
            <a:ext cx="35163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a:t>¡Un algoritmo y un ejemplo simple de aprendizaje automático a partir de datos!</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idx="1" type="body"/>
          </p:nvPr>
        </p:nvSpPr>
        <p:spPr>
          <a:xfrm>
            <a:off x="540300" y="1076275"/>
            <a:ext cx="3999900" cy="3904500"/>
          </a:xfrm>
          <a:prstGeom prst="rect">
            <a:avLst/>
          </a:prstGeom>
        </p:spPr>
        <p:txBody>
          <a:bodyPr anchorCtr="0" anchor="t" bIns="91425" lIns="91425" spcFirstLastPara="1" rIns="91425" wrap="square" tIns="91425">
            <a:normAutofit fontScale="92500" lnSpcReduction="10000"/>
          </a:bodyPr>
          <a:lstStyle/>
          <a:p>
            <a:pPr indent="-310832" lvl="0" marL="457200" rtl="0" algn="l">
              <a:spcBef>
                <a:spcPts val="0"/>
              </a:spcBef>
              <a:spcAft>
                <a:spcPts val="0"/>
              </a:spcAft>
              <a:buSzPct val="100000"/>
              <a:buChar char="●"/>
            </a:pPr>
            <a:r>
              <a:rPr lang="en"/>
              <a:t>Conceptos básicos de matemática y probabilidad ¿Qué es un modelo?</a:t>
            </a:r>
            <a:endParaRPr/>
          </a:p>
          <a:p>
            <a:pPr indent="-310832" lvl="0" marL="457200" rtl="0" algn="l">
              <a:spcBef>
                <a:spcPts val="0"/>
              </a:spcBef>
              <a:spcAft>
                <a:spcPts val="0"/>
              </a:spcAft>
              <a:buSzPct val="100000"/>
              <a:buChar char="●"/>
            </a:pPr>
            <a:r>
              <a:rPr lang="en"/>
              <a:t>Análisis exploratório de datos</a:t>
            </a:r>
            <a:endParaRPr/>
          </a:p>
          <a:p>
            <a:pPr indent="-310832" lvl="0" marL="457200" rtl="0" algn="l">
              <a:spcBef>
                <a:spcPts val="0"/>
              </a:spcBef>
              <a:spcAft>
                <a:spcPts val="0"/>
              </a:spcAft>
              <a:buSzPct val="100000"/>
              <a:buChar char="●"/>
            </a:pPr>
            <a:r>
              <a:rPr lang="en"/>
              <a:t>Visualización de grandes conjuntos de datos</a:t>
            </a:r>
            <a:endParaRPr/>
          </a:p>
          <a:p>
            <a:pPr indent="-310832" lvl="0" marL="457200" rtl="0" algn="l">
              <a:spcBef>
                <a:spcPts val="0"/>
              </a:spcBef>
              <a:spcAft>
                <a:spcPts val="0"/>
              </a:spcAft>
              <a:buSzPct val="100000"/>
              <a:buChar char="●"/>
            </a:pPr>
            <a:r>
              <a:rPr lang="en"/>
              <a:t>Reduc. Dimensionalidad (PCA, t-SNE)</a:t>
            </a:r>
            <a:endParaRPr/>
          </a:p>
          <a:p>
            <a:pPr indent="-310832" lvl="0" marL="457200" rtl="0" algn="l">
              <a:spcBef>
                <a:spcPts val="0"/>
              </a:spcBef>
              <a:spcAft>
                <a:spcPts val="0"/>
              </a:spcAft>
              <a:buSzPct val="100000"/>
              <a:buChar char="●"/>
            </a:pPr>
            <a:r>
              <a:rPr lang="en"/>
              <a:t>Preprocesado de datos</a:t>
            </a:r>
            <a:endParaRPr/>
          </a:p>
          <a:p>
            <a:pPr indent="-310832" lvl="0" marL="457200" rtl="0" algn="l">
              <a:spcBef>
                <a:spcPts val="0"/>
              </a:spcBef>
              <a:spcAft>
                <a:spcPts val="0"/>
              </a:spcAft>
              <a:buSzPct val="100000"/>
              <a:buChar char="●"/>
            </a:pPr>
            <a:r>
              <a:rPr lang="en"/>
              <a:t>Agrupación/</a:t>
            </a:r>
            <a:r>
              <a:rPr i="1" lang="en"/>
              <a:t>Clustering</a:t>
            </a:r>
            <a:endParaRPr i="1"/>
          </a:p>
          <a:p>
            <a:pPr indent="0" lvl="0" marL="0" rtl="0" algn="l">
              <a:spcBef>
                <a:spcPts val="1200"/>
              </a:spcBef>
              <a:spcAft>
                <a:spcPts val="0"/>
              </a:spcAft>
              <a:buNone/>
            </a:pPr>
            <a:r>
              <a:rPr lang="en"/>
              <a:t>Regresión</a:t>
            </a:r>
            <a:endParaRPr/>
          </a:p>
          <a:p>
            <a:pPr indent="-310832" lvl="0" marL="457200" rtl="0" algn="l">
              <a:spcBef>
                <a:spcPts val="1200"/>
              </a:spcBef>
              <a:spcAft>
                <a:spcPts val="0"/>
              </a:spcAft>
              <a:buSzPct val="100000"/>
              <a:buChar char="●"/>
            </a:pPr>
            <a:r>
              <a:rPr lang="en"/>
              <a:t>Modelos Predictivos/Explicativos</a:t>
            </a:r>
            <a:endParaRPr/>
          </a:p>
          <a:p>
            <a:pPr indent="-310832" lvl="0" marL="457200" rtl="0" algn="l">
              <a:spcBef>
                <a:spcPts val="0"/>
              </a:spcBef>
              <a:spcAft>
                <a:spcPts val="0"/>
              </a:spcAft>
              <a:buSzPct val="100000"/>
              <a:buChar char="●"/>
            </a:pPr>
            <a:r>
              <a:rPr lang="en"/>
              <a:t>Modelo de Regresión Lineal</a:t>
            </a:r>
            <a:endParaRPr/>
          </a:p>
          <a:p>
            <a:pPr indent="-310832" lvl="0" marL="457200" rtl="0" algn="l">
              <a:spcBef>
                <a:spcPts val="0"/>
              </a:spcBef>
              <a:spcAft>
                <a:spcPts val="0"/>
              </a:spcAft>
              <a:buSzPct val="100000"/>
              <a:buChar char="●"/>
            </a:pPr>
            <a:r>
              <a:rPr lang="en"/>
              <a:t>Modelo Polinomial: Feature Engineering</a:t>
            </a:r>
            <a:endParaRPr/>
          </a:p>
          <a:p>
            <a:pPr indent="-310832" lvl="0" marL="457200" rtl="0" algn="l">
              <a:spcBef>
                <a:spcPts val="0"/>
              </a:spcBef>
              <a:spcAft>
                <a:spcPts val="0"/>
              </a:spcAft>
              <a:buSzPct val="100000"/>
              <a:buChar char="●"/>
            </a:pPr>
            <a:r>
              <a:rPr lang="en"/>
              <a:t>Metricas</a:t>
            </a:r>
            <a:endParaRPr/>
          </a:p>
          <a:p>
            <a:pPr indent="-310832" lvl="0" marL="457200" rtl="0" algn="l">
              <a:spcBef>
                <a:spcPts val="0"/>
              </a:spcBef>
              <a:spcAft>
                <a:spcPts val="0"/>
              </a:spcAft>
              <a:buSzPct val="100000"/>
              <a:buChar char="●"/>
            </a:pPr>
            <a:r>
              <a:rPr lang="en"/>
              <a:t>Over/underfitting</a:t>
            </a:r>
            <a:endParaRPr/>
          </a:p>
          <a:p>
            <a:pPr indent="-310832" lvl="0" marL="457200" rtl="0" algn="l">
              <a:spcBef>
                <a:spcPts val="0"/>
              </a:spcBef>
              <a:spcAft>
                <a:spcPts val="0"/>
              </a:spcAft>
              <a:buSzPct val="100000"/>
              <a:buChar char="●"/>
            </a:pPr>
            <a:r>
              <a:rPr lang="en"/>
              <a:t>Regularización (L1 y L2)</a:t>
            </a:r>
            <a:endParaRPr/>
          </a:p>
          <a:p>
            <a:pPr indent="-310832" lvl="0" marL="457200" rtl="0" algn="l">
              <a:spcBef>
                <a:spcPts val="0"/>
              </a:spcBef>
              <a:spcAft>
                <a:spcPts val="0"/>
              </a:spcAft>
              <a:buSzPct val="100000"/>
              <a:buChar char="●"/>
            </a:pPr>
            <a:r>
              <a:rPr lang="en"/>
              <a:t>Cross Validation</a:t>
            </a:r>
            <a:endParaRPr/>
          </a:p>
          <a:p>
            <a:pPr indent="-310832" lvl="0" marL="457200" rtl="0" algn="l">
              <a:spcBef>
                <a:spcPts val="0"/>
              </a:spcBef>
              <a:spcAft>
                <a:spcPts val="0"/>
              </a:spcAft>
              <a:buSzPct val="100000"/>
              <a:buChar char="●"/>
            </a:pPr>
            <a:r>
              <a:rPr lang="en"/>
              <a:t>GridSearch (ejemplo: ploteos M vs Alpha)</a:t>
            </a:r>
            <a:endParaRPr/>
          </a:p>
        </p:txBody>
      </p:sp>
      <p:sp>
        <p:nvSpPr>
          <p:cNvPr id="214" name="Google Shape;21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5" name="Google Shape;215;p37"/>
          <p:cNvSpPr txBox="1"/>
          <p:nvPr>
            <p:ph idx="2" type="body"/>
          </p:nvPr>
        </p:nvSpPr>
        <p:spPr>
          <a:xfrm>
            <a:off x="4832400" y="1152475"/>
            <a:ext cx="3999900" cy="3286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Clasificación: </a:t>
            </a:r>
            <a:endParaRPr/>
          </a:p>
          <a:p>
            <a:pPr indent="-310832" lvl="0" marL="457200" rtl="0" algn="l">
              <a:spcBef>
                <a:spcPts val="1200"/>
              </a:spcBef>
              <a:spcAft>
                <a:spcPts val="0"/>
              </a:spcAft>
              <a:buSzPct val="100000"/>
              <a:buChar char="●"/>
            </a:pPr>
            <a:r>
              <a:rPr lang="en"/>
              <a:t>Función de pérdida</a:t>
            </a:r>
            <a:endParaRPr/>
          </a:p>
          <a:p>
            <a:pPr indent="-310832" lvl="0" marL="457200" rtl="0" algn="l">
              <a:spcBef>
                <a:spcPts val="0"/>
              </a:spcBef>
              <a:spcAft>
                <a:spcPts val="0"/>
              </a:spcAft>
              <a:buSzPct val="100000"/>
              <a:buChar char="●"/>
            </a:pPr>
            <a:r>
              <a:rPr lang="en"/>
              <a:t>Perceptrón </a:t>
            </a:r>
            <a:endParaRPr/>
          </a:p>
          <a:p>
            <a:pPr indent="-310832" lvl="0" marL="457200" rtl="0" algn="l">
              <a:spcBef>
                <a:spcPts val="0"/>
              </a:spcBef>
              <a:spcAft>
                <a:spcPts val="0"/>
              </a:spcAft>
              <a:buSzPct val="100000"/>
              <a:buChar char="●"/>
            </a:pPr>
            <a:r>
              <a:rPr lang="en"/>
              <a:t>Regresión logística</a:t>
            </a:r>
            <a:endParaRPr/>
          </a:p>
          <a:p>
            <a:pPr indent="-310832" lvl="0" marL="457200" rtl="0" algn="l">
              <a:spcBef>
                <a:spcPts val="0"/>
              </a:spcBef>
              <a:spcAft>
                <a:spcPts val="0"/>
              </a:spcAft>
              <a:buSzPct val="100000"/>
              <a:buChar char="●"/>
            </a:pPr>
            <a:r>
              <a:rPr lang="en"/>
              <a:t>Métricas de clasificación (matriz de confusión, P, R, etc.)</a:t>
            </a:r>
            <a:endParaRPr/>
          </a:p>
          <a:p>
            <a:pPr indent="-310832" lvl="0" marL="457200" rtl="0" algn="l">
              <a:spcBef>
                <a:spcPts val="0"/>
              </a:spcBef>
              <a:spcAft>
                <a:spcPts val="0"/>
              </a:spcAft>
              <a:buSzPct val="100000"/>
              <a:buChar char="●"/>
            </a:pPr>
            <a:r>
              <a:rPr lang="en"/>
              <a:t>Umbral (nuevo hiperparametro), ROC. P-R curve</a:t>
            </a:r>
            <a:endParaRPr/>
          </a:p>
          <a:p>
            <a:pPr indent="-310832" lvl="0" marL="457200" rtl="0" algn="l">
              <a:spcBef>
                <a:spcPts val="0"/>
              </a:spcBef>
              <a:spcAft>
                <a:spcPts val="0"/>
              </a:spcAft>
              <a:buSzPct val="100000"/>
              <a:buChar char="●"/>
            </a:pPr>
            <a:r>
              <a:rPr lang="en"/>
              <a:t>Práctica de clasificación</a:t>
            </a:r>
            <a:endParaRPr/>
          </a:p>
          <a:p>
            <a:pPr indent="-310832" lvl="0" marL="457200" rtl="0" algn="l">
              <a:spcBef>
                <a:spcPts val="0"/>
              </a:spcBef>
              <a:spcAft>
                <a:spcPts val="0"/>
              </a:spcAft>
              <a:buSzPct val="100000"/>
              <a:buChar char="●"/>
            </a:pPr>
            <a:r>
              <a:rPr lang="en"/>
              <a:t>Loss matrix</a:t>
            </a:r>
            <a:endParaRPr/>
          </a:p>
          <a:p>
            <a:pPr indent="-310832" lvl="0" marL="457200" rtl="0" algn="l">
              <a:spcBef>
                <a:spcPts val="0"/>
              </a:spcBef>
              <a:spcAft>
                <a:spcPts val="0"/>
              </a:spcAft>
              <a:buSzPct val="100000"/>
              <a:buChar char="●"/>
            </a:pPr>
            <a:r>
              <a:rPr lang="en"/>
              <a:t>Class Imbalance (usar F1)</a:t>
            </a:r>
            <a:endParaRPr/>
          </a:p>
          <a:p>
            <a:pPr indent="-310832" lvl="0" marL="457200" rtl="0" algn="l">
              <a:spcBef>
                <a:spcPts val="0"/>
              </a:spcBef>
              <a:spcAft>
                <a:spcPts val="0"/>
              </a:spcAft>
              <a:buSzPct val="100000"/>
              <a:buChar char="●"/>
            </a:pPr>
            <a:r>
              <a:rPr lang="en"/>
              <a:t>Class weights</a:t>
            </a:r>
            <a:endParaRPr/>
          </a:p>
          <a:p>
            <a:pPr indent="-310832" lvl="0" marL="457200" rtl="0" algn="l">
              <a:spcBef>
                <a:spcPts val="0"/>
              </a:spcBef>
              <a:spcAft>
                <a:spcPts val="0"/>
              </a:spcAft>
              <a:buSzPct val="100000"/>
              <a:buChar char="●"/>
            </a:pPr>
            <a:r>
              <a:rPr lang="en"/>
              <a:t>Clasificación multi-clase</a:t>
            </a:r>
            <a:endParaRPr/>
          </a:p>
          <a:p>
            <a:pPr indent="0" lvl="0" marL="0" rtl="0" algn="l">
              <a:spcBef>
                <a:spcPts val="1200"/>
              </a:spcBef>
              <a:spcAft>
                <a:spcPts val="1200"/>
              </a:spcAft>
              <a:buNone/>
            </a:pPr>
            <a:r>
              <a:t/>
            </a:r>
            <a:endParaRPr/>
          </a:p>
        </p:txBody>
      </p:sp>
      <p:sp>
        <p:nvSpPr>
          <p:cNvPr id="216" name="Google Shape;216;p37"/>
          <p:cNvSpPr txBox="1"/>
          <p:nvPr>
            <p:ph type="title"/>
          </p:nvPr>
        </p:nvSpPr>
        <p:spPr>
          <a:xfrm>
            <a:off x="311700" y="76600"/>
            <a:ext cx="8520600" cy="61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¿Qué vimos en este módulo?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4"/>
          <p:cNvSpPr txBox="1"/>
          <p:nvPr>
            <p:ph idx="1" type="body"/>
          </p:nvPr>
        </p:nvSpPr>
        <p:spPr>
          <a:xfrm>
            <a:off x="358450" y="647326"/>
            <a:ext cx="8520600" cy="2289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a:t>Aquí el modelo era lineal, </a:t>
            </a:r>
            <a:r>
              <a:rPr i="1" lang="en"/>
              <a:t>y </a:t>
            </a:r>
            <a:r>
              <a:rPr lang="en"/>
              <a:t>=</a:t>
            </a:r>
            <a:r>
              <a:rPr i="1" lang="en"/>
              <a:t> ax </a:t>
            </a:r>
            <a:r>
              <a:rPr lang="en"/>
              <a:t>+</a:t>
            </a:r>
            <a:r>
              <a:rPr i="1" lang="en"/>
              <a:t> b</a:t>
            </a:r>
            <a:r>
              <a:rPr lang="en"/>
              <a:t> (por eso se le llama </a:t>
            </a:r>
            <a:r>
              <a:rPr b="1" lang="en">
                <a:latin typeface="Encode Sans"/>
                <a:ea typeface="Encode Sans"/>
                <a:cs typeface="Encode Sans"/>
                <a:sym typeface="Encode Sans"/>
              </a:rPr>
              <a:t>regresión linear</a:t>
            </a:r>
            <a:r>
              <a:rPr lang="en"/>
              <a:t>)</a:t>
            </a:r>
            <a:endParaRPr/>
          </a:p>
          <a:p>
            <a:pPr indent="-209550" lvl="0" marL="215900" rtl="0" algn="l">
              <a:lnSpc>
                <a:spcPct val="115000"/>
              </a:lnSpc>
              <a:spcBef>
                <a:spcPts val="0"/>
              </a:spcBef>
              <a:spcAft>
                <a:spcPts val="0"/>
              </a:spcAft>
              <a:buClr>
                <a:srgbClr val="000000"/>
              </a:buClr>
              <a:buSzPts val="1300"/>
              <a:buFont typeface="Saira"/>
              <a:buChar char="●"/>
            </a:pPr>
            <a:r>
              <a:rPr lang="en"/>
              <a:t>Podemos tener funciones más complejas, como cuadrática, polinómica, etc.</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184150" lvl="0" marL="215900" rtl="0" algn="l">
              <a:lnSpc>
                <a:spcPct val="115000"/>
              </a:lnSpc>
              <a:spcBef>
                <a:spcPts val="0"/>
              </a:spcBef>
              <a:spcAft>
                <a:spcPts val="0"/>
              </a:spcAft>
              <a:buSzPts val="900"/>
              <a:buChar char="●"/>
            </a:pPr>
            <a:r>
              <a:rPr lang="en"/>
              <a:t>En general tienen más parámetros (= más libertad para ajustar los datos)</a:t>
            </a:r>
            <a:endParaRPr/>
          </a:p>
          <a:p>
            <a:pPr indent="-184150" lvl="0" marL="215900" rtl="0" algn="l">
              <a:lnSpc>
                <a:spcPct val="115000"/>
              </a:lnSpc>
              <a:spcBef>
                <a:spcPts val="0"/>
              </a:spcBef>
              <a:spcAft>
                <a:spcPts val="0"/>
              </a:spcAft>
              <a:buSzPts val="900"/>
              <a:buChar char="●"/>
            </a:pPr>
            <a:r>
              <a:rPr lang="en"/>
              <a:t>¡Hay que minimizar en muchas dimensiones!</a:t>
            </a:r>
            <a:endParaRPr/>
          </a:p>
        </p:txBody>
      </p:sp>
      <p:sp>
        <p:nvSpPr>
          <p:cNvPr id="643" name="Google Shape;64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64"/>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¿Cómo esto se generaliza?</a:t>
            </a:r>
            <a:endParaRPr sz="2300">
              <a:solidFill>
                <a:srgbClr val="FFFFFF"/>
              </a:solidFill>
              <a:latin typeface="Saira"/>
              <a:ea typeface="Saira"/>
              <a:cs typeface="Saira"/>
              <a:sym typeface="Saira"/>
            </a:endParaRPr>
          </a:p>
        </p:txBody>
      </p:sp>
      <p:pic>
        <p:nvPicPr>
          <p:cNvPr id="645" name="Google Shape;645;p64"/>
          <p:cNvPicPr preferRelativeResize="0"/>
          <p:nvPr/>
        </p:nvPicPr>
        <p:blipFill>
          <a:blip r:embed="rId3">
            <a:alphaModFix/>
          </a:blip>
          <a:stretch>
            <a:fillRect/>
          </a:stretch>
        </p:blipFill>
        <p:spPr>
          <a:xfrm>
            <a:off x="1844350" y="1454699"/>
            <a:ext cx="5444550" cy="674550"/>
          </a:xfrm>
          <a:prstGeom prst="rect">
            <a:avLst/>
          </a:prstGeom>
          <a:noFill/>
          <a:ln>
            <a:noFill/>
          </a:ln>
        </p:spPr>
      </p:pic>
      <p:cxnSp>
        <p:nvCxnSpPr>
          <p:cNvPr id="646" name="Google Shape;646;p64"/>
          <p:cNvCxnSpPr/>
          <p:nvPr/>
        </p:nvCxnSpPr>
        <p:spPr>
          <a:xfrm rot="10800000">
            <a:off x="1439275" y="1612325"/>
            <a:ext cx="1221000" cy="92100"/>
          </a:xfrm>
          <a:prstGeom prst="straightConnector1">
            <a:avLst/>
          </a:prstGeom>
          <a:noFill/>
          <a:ln cap="flat" cmpd="sng" w="19050">
            <a:solidFill>
              <a:schemeClr val="accent1"/>
            </a:solidFill>
            <a:prstDash val="solid"/>
            <a:round/>
            <a:headEnd len="med" w="med" type="stealth"/>
            <a:tailEnd len="med" w="med" type="none"/>
          </a:ln>
        </p:spPr>
      </p:cxnSp>
      <p:sp>
        <p:nvSpPr>
          <p:cNvPr id="647" name="Google Shape;647;p64"/>
          <p:cNvSpPr txBox="1"/>
          <p:nvPr/>
        </p:nvSpPr>
        <p:spPr>
          <a:xfrm>
            <a:off x="607675" y="1381325"/>
            <a:ext cx="1566300" cy="554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Encode Sans SemiBold"/>
                <a:ea typeface="Encode Sans SemiBold"/>
                <a:cs typeface="Encode Sans SemiBold"/>
                <a:sym typeface="Encode Sans SemiBold"/>
              </a:rPr>
              <a:t>Vector de coeficientes</a:t>
            </a:r>
            <a:endParaRPr sz="1200">
              <a:solidFill>
                <a:schemeClr val="accent1"/>
              </a:solidFill>
              <a:latin typeface="Encode Sans SemiBold"/>
              <a:ea typeface="Encode Sans SemiBold"/>
              <a:cs typeface="Encode Sans SemiBold"/>
              <a:sym typeface="Encode Sans SemiBold"/>
            </a:endParaRPr>
          </a:p>
        </p:txBody>
      </p:sp>
      <p:pic>
        <p:nvPicPr>
          <p:cNvPr id="648" name="Google Shape;648;p64"/>
          <p:cNvPicPr preferRelativeResize="0"/>
          <p:nvPr/>
        </p:nvPicPr>
        <p:blipFill>
          <a:blip r:embed="rId4">
            <a:alphaModFix/>
          </a:blip>
          <a:stretch>
            <a:fillRect/>
          </a:stretch>
        </p:blipFill>
        <p:spPr>
          <a:xfrm>
            <a:off x="609600" y="2784226"/>
            <a:ext cx="2651271" cy="1902073"/>
          </a:xfrm>
          <a:prstGeom prst="rect">
            <a:avLst/>
          </a:prstGeom>
          <a:noFill/>
          <a:ln>
            <a:noFill/>
          </a:ln>
        </p:spPr>
      </p:pic>
      <p:pic>
        <p:nvPicPr>
          <p:cNvPr id="649" name="Google Shape;649;p64"/>
          <p:cNvPicPr preferRelativeResize="0"/>
          <p:nvPr/>
        </p:nvPicPr>
        <p:blipFill>
          <a:blip r:embed="rId5">
            <a:alphaModFix/>
          </a:blip>
          <a:stretch>
            <a:fillRect/>
          </a:stretch>
        </p:blipFill>
        <p:spPr>
          <a:xfrm>
            <a:off x="6232671" y="2784226"/>
            <a:ext cx="2594044" cy="1902076"/>
          </a:xfrm>
          <a:prstGeom prst="rect">
            <a:avLst/>
          </a:prstGeom>
          <a:noFill/>
          <a:ln>
            <a:noFill/>
          </a:ln>
        </p:spPr>
      </p:pic>
      <p:pic>
        <p:nvPicPr>
          <p:cNvPr id="650" name="Google Shape;650;p64"/>
          <p:cNvPicPr preferRelativeResize="0"/>
          <p:nvPr/>
        </p:nvPicPr>
        <p:blipFill>
          <a:blip r:embed="rId6">
            <a:alphaModFix/>
          </a:blip>
          <a:stretch>
            <a:fillRect/>
          </a:stretch>
        </p:blipFill>
        <p:spPr>
          <a:xfrm>
            <a:off x="3416515" y="2784226"/>
            <a:ext cx="2578074" cy="190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56" name="Google Shape;656;p6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Regresión lineal, mínimos cuadrados</a:t>
            </a:r>
            <a:endParaRPr sz="500"/>
          </a:p>
        </p:txBody>
      </p:sp>
      <p:sp>
        <p:nvSpPr>
          <p:cNvPr id="657" name="Google Shape;657;p65"/>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190500" lvl="0" marL="190500" rtl="0" algn="l">
              <a:lnSpc>
                <a:spcPct val="100000"/>
              </a:lnSpc>
              <a:spcBef>
                <a:spcPts val="0"/>
              </a:spcBef>
              <a:spcAft>
                <a:spcPts val="0"/>
              </a:spcAft>
              <a:buClr>
                <a:srgbClr val="000000"/>
              </a:buClr>
              <a:buSzPts val="1200"/>
              <a:buFont typeface="Saira"/>
              <a:buChar char="•"/>
            </a:pPr>
            <a:r>
              <a:rPr lang="en" sz="1600">
                <a:solidFill>
                  <a:srgbClr val="000000"/>
                </a:solidFill>
                <a:latin typeface="Saira"/>
                <a:ea typeface="Saira"/>
                <a:cs typeface="Saira"/>
                <a:sym typeface="Saira"/>
              </a:rPr>
              <a:t>Uno de los algoritmos de aprendizaje automático más simples</a:t>
            </a:r>
            <a:endParaRPr sz="500"/>
          </a:p>
          <a:p>
            <a:pPr indent="-203200" lvl="1" marL="3429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Minimizar la distancia cuadrática promedio entre los dados y un modelo (MSE)</a:t>
            </a:r>
            <a:endParaRPr sz="500"/>
          </a:p>
          <a:p>
            <a:pPr indent="-127000" lvl="1" marL="342900" rtl="0" algn="l">
              <a:lnSpc>
                <a:spcPct val="100000"/>
              </a:lnSpc>
              <a:spcBef>
                <a:spcPts val="1900"/>
              </a:spcBef>
              <a:spcAft>
                <a:spcPts val="0"/>
              </a:spcAft>
              <a:buClr>
                <a:srgbClr val="000000"/>
              </a:buClr>
              <a:buSzPts val="1200"/>
              <a:buFont typeface="Saira"/>
              <a:buNone/>
            </a:pPr>
            <a:r>
              <a:t/>
            </a:r>
            <a:endParaRPr sz="1600">
              <a:solidFill>
                <a:srgbClr val="000000"/>
              </a:solidFill>
              <a:latin typeface="Saira"/>
              <a:ea typeface="Saira"/>
              <a:cs typeface="Saira"/>
              <a:sym typeface="Saira"/>
            </a:endParaRPr>
          </a:p>
          <a:p>
            <a:pPr indent="-215900" lvl="1" marL="342900" rtl="0" algn="l">
              <a:lnSpc>
                <a:spcPct val="100000"/>
              </a:lnSpc>
              <a:spcBef>
                <a:spcPts val="1900"/>
              </a:spcBef>
              <a:spcAft>
                <a:spcPts val="0"/>
              </a:spcAft>
              <a:buClr>
                <a:srgbClr val="000000"/>
              </a:buClr>
              <a:buSzPts val="1400"/>
              <a:buFont typeface="Saira"/>
              <a:buChar char="•"/>
            </a:pPr>
            <a:r>
              <a:rPr lang="en">
                <a:solidFill>
                  <a:srgbClr val="000000"/>
                </a:solidFill>
                <a:latin typeface="Saira"/>
                <a:ea typeface="Saira"/>
                <a:cs typeface="Saira"/>
                <a:sym typeface="Saira"/>
              </a:rPr>
              <a:t>Ejemplo: relación linear </a:t>
            </a:r>
            <a:r>
              <a:rPr lang="en">
                <a:solidFill>
                  <a:srgbClr val="0433FF"/>
                </a:solidFill>
              </a:rPr>
              <a:t>y = </a:t>
            </a:r>
            <a:r>
              <a:rPr i="1" lang="en">
                <a:solidFill>
                  <a:srgbClr val="0433FF"/>
                </a:solidFill>
                <a:latin typeface="Saira Thin"/>
                <a:ea typeface="Saira Thin"/>
                <a:cs typeface="Saira Thin"/>
                <a:sym typeface="Saira Thin"/>
              </a:rPr>
              <a:t>a</a:t>
            </a:r>
            <a:r>
              <a:rPr lang="en">
                <a:solidFill>
                  <a:srgbClr val="0433FF"/>
                </a:solidFill>
              </a:rPr>
              <a:t> x + b</a:t>
            </a:r>
            <a:endParaRPr>
              <a:solidFill>
                <a:srgbClr val="0433FF"/>
              </a:solidFill>
            </a:endParaRPr>
          </a:p>
          <a:p>
            <a:pPr indent="-203200" lvl="1" marL="3429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Cálculo (derivadas) + matrices (inversa, transpuesta): </a:t>
            </a:r>
            <a:br>
              <a:rPr lang="en" sz="1600">
                <a:solidFill>
                  <a:srgbClr val="000000"/>
                </a:solidFill>
                <a:latin typeface="Saira"/>
                <a:ea typeface="Saira"/>
                <a:cs typeface="Saira"/>
                <a:sym typeface="Saira"/>
              </a:rPr>
            </a:br>
            <a:r>
              <a:rPr lang="en" sz="1600">
                <a:solidFill>
                  <a:srgbClr val="000000"/>
                </a:solidFill>
                <a:latin typeface="Saira"/>
                <a:ea typeface="Saira"/>
                <a:cs typeface="Saira"/>
                <a:sym typeface="Saira"/>
              </a:rPr>
              <a:t>&lt; 10 lineas de código, encuentra </a:t>
            </a:r>
            <a:r>
              <a:rPr i="1" lang="en" sz="500">
                <a:solidFill>
                  <a:srgbClr val="0433FF"/>
                </a:solidFill>
                <a:latin typeface="Saira Thin"/>
                <a:ea typeface="Saira Thin"/>
                <a:cs typeface="Saira Thin"/>
                <a:sym typeface="Saira Thin"/>
              </a:rPr>
              <a:t>a</a:t>
            </a:r>
            <a:r>
              <a:rPr lang="en" sz="1600">
                <a:solidFill>
                  <a:srgbClr val="000000"/>
                </a:solidFill>
                <a:latin typeface="Saira"/>
                <a:ea typeface="Saira"/>
                <a:cs typeface="Saira"/>
                <a:sym typeface="Saira"/>
              </a:rPr>
              <a:t> y </a:t>
            </a:r>
            <a:r>
              <a:rPr lang="en" sz="500">
                <a:solidFill>
                  <a:srgbClr val="0433FF"/>
                </a:solidFill>
              </a:rPr>
              <a:t>b </a:t>
            </a:r>
            <a:r>
              <a:rPr lang="en" sz="1600">
                <a:solidFill>
                  <a:srgbClr val="000000"/>
                </a:solidFill>
                <a:latin typeface="Saira"/>
                <a:ea typeface="Saira"/>
                <a:cs typeface="Saira"/>
                <a:sym typeface="Saira"/>
              </a:rPr>
              <a:t>(1 línea en sklearn)</a:t>
            </a:r>
            <a:endParaRPr sz="500"/>
          </a:p>
          <a:p>
            <a:pPr indent="-190500" lvl="0" marL="1905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Eso es una máquina aprendiendo de los datos!</a:t>
            </a:r>
            <a:endParaRPr sz="500"/>
          </a:p>
        </p:txBody>
      </p:sp>
      <p:pic>
        <p:nvPicPr>
          <p:cNvPr descr="Image" id="658" name="Google Shape;658;p65"/>
          <p:cNvPicPr preferRelativeResize="0"/>
          <p:nvPr/>
        </p:nvPicPr>
        <p:blipFill rotWithShape="1">
          <a:blip r:embed="rId3">
            <a:alphaModFix/>
          </a:blip>
          <a:srcRect b="0" l="0" r="0" t="0"/>
          <a:stretch/>
        </p:blipFill>
        <p:spPr>
          <a:xfrm>
            <a:off x="2466961" y="2110677"/>
            <a:ext cx="4246069" cy="5290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6"/>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190500" lvl="0" marL="190500" rtl="0" algn="l">
              <a:lnSpc>
                <a:spcPct val="100000"/>
              </a:lnSpc>
              <a:spcBef>
                <a:spcPts val="0"/>
              </a:spcBef>
              <a:spcAft>
                <a:spcPts val="0"/>
              </a:spcAft>
              <a:buClr>
                <a:srgbClr val="000000"/>
              </a:buClr>
              <a:buSzPts val="1200"/>
              <a:buFont typeface="Saira"/>
              <a:buChar char="•"/>
            </a:pPr>
            <a:r>
              <a:rPr lang="en" sz="1600">
                <a:solidFill>
                  <a:srgbClr val="000000"/>
                </a:solidFill>
                <a:latin typeface="Saira"/>
                <a:ea typeface="Saira"/>
                <a:cs typeface="Saira"/>
                <a:sym typeface="Saira"/>
              </a:rPr>
              <a:t>Uno de los algoritmos de aprendizaje automático más simples</a:t>
            </a:r>
            <a:endParaRPr sz="500"/>
          </a:p>
          <a:p>
            <a:pPr indent="-203200" lvl="1" marL="3429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Minimizar la distancia cuadrática promedio entre los dados y un modelo (MSE)</a:t>
            </a:r>
            <a:endParaRPr sz="500"/>
          </a:p>
          <a:p>
            <a:pPr indent="-127000" lvl="1" marL="342900" rtl="0" algn="l">
              <a:lnSpc>
                <a:spcPct val="100000"/>
              </a:lnSpc>
              <a:spcBef>
                <a:spcPts val="1900"/>
              </a:spcBef>
              <a:spcAft>
                <a:spcPts val="0"/>
              </a:spcAft>
              <a:buClr>
                <a:srgbClr val="000000"/>
              </a:buClr>
              <a:buSzPts val="1200"/>
              <a:buFont typeface="Saira"/>
              <a:buNone/>
            </a:pPr>
            <a:r>
              <a:t/>
            </a:r>
            <a:endParaRPr sz="1600">
              <a:solidFill>
                <a:srgbClr val="000000"/>
              </a:solidFill>
              <a:latin typeface="Saira"/>
              <a:ea typeface="Saira"/>
              <a:cs typeface="Saira"/>
              <a:sym typeface="Saira"/>
            </a:endParaRPr>
          </a:p>
          <a:p>
            <a:pPr indent="-203200" lvl="1" marL="3429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Ejemplo: relación linear </a:t>
            </a:r>
            <a:r>
              <a:rPr lang="en" sz="500">
                <a:solidFill>
                  <a:srgbClr val="0433FF"/>
                </a:solidFill>
              </a:rPr>
              <a:t>y = </a:t>
            </a:r>
            <a:r>
              <a:rPr i="1" lang="en" sz="500">
                <a:solidFill>
                  <a:srgbClr val="0433FF"/>
                </a:solidFill>
                <a:latin typeface="Saira Thin"/>
                <a:ea typeface="Saira Thin"/>
                <a:cs typeface="Saira Thin"/>
                <a:sym typeface="Saira Thin"/>
              </a:rPr>
              <a:t>a</a:t>
            </a:r>
            <a:r>
              <a:rPr lang="en" sz="500">
                <a:solidFill>
                  <a:srgbClr val="0433FF"/>
                </a:solidFill>
              </a:rPr>
              <a:t> x + b</a:t>
            </a:r>
            <a:endParaRPr sz="500">
              <a:solidFill>
                <a:srgbClr val="0433FF"/>
              </a:solidFill>
            </a:endParaRPr>
          </a:p>
          <a:p>
            <a:pPr indent="-203200" lvl="1" marL="3429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Cálculo (derivadas) + matrices (inversa, transpuesta): </a:t>
            </a:r>
            <a:br>
              <a:rPr lang="en" sz="1600">
                <a:solidFill>
                  <a:srgbClr val="000000"/>
                </a:solidFill>
                <a:latin typeface="Saira"/>
                <a:ea typeface="Saira"/>
                <a:cs typeface="Saira"/>
                <a:sym typeface="Saira"/>
              </a:rPr>
            </a:br>
            <a:r>
              <a:rPr lang="en" sz="1600">
                <a:solidFill>
                  <a:srgbClr val="000000"/>
                </a:solidFill>
                <a:latin typeface="Saira"/>
                <a:ea typeface="Saira"/>
                <a:cs typeface="Saira"/>
                <a:sym typeface="Saira"/>
              </a:rPr>
              <a:t>&lt; 10 lineas de código, encuentra </a:t>
            </a:r>
            <a:r>
              <a:rPr i="1" lang="en" sz="500">
                <a:solidFill>
                  <a:srgbClr val="0433FF"/>
                </a:solidFill>
                <a:latin typeface="Saira Thin"/>
                <a:ea typeface="Saira Thin"/>
                <a:cs typeface="Saira Thin"/>
                <a:sym typeface="Saira Thin"/>
              </a:rPr>
              <a:t>a</a:t>
            </a:r>
            <a:r>
              <a:rPr lang="en" sz="1600">
                <a:solidFill>
                  <a:srgbClr val="000000"/>
                </a:solidFill>
                <a:latin typeface="Saira"/>
                <a:ea typeface="Saira"/>
                <a:cs typeface="Saira"/>
                <a:sym typeface="Saira"/>
              </a:rPr>
              <a:t> y </a:t>
            </a:r>
            <a:r>
              <a:rPr lang="en" sz="500">
                <a:solidFill>
                  <a:srgbClr val="0433FF"/>
                </a:solidFill>
              </a:rPr>
              <a:t>b </a:t>
            </a:r>
            <a:r>
              <a:rPr lang="en" sz="1600">
                <a:solidFill>
                  <a:srgbClr val="000000"/>
                </a:solidFill>
                <a:latin typeface="Saira"/>
                <a:ea typeface="Saira"/>
                <a:cs typeface="Saira"/>
                <a:sym typeface="Saira"/>
              </a:rPr>
              <a:t>(1 línea en sklearn)</a:t>
            </a:r>
            <a:endParaRPr sz="500"/>
          </a:p>
          <a:p>
            <a:pPr indent="-190500" lvl="0" marL="190500" rtl="0" algn="l">
              <a:lnSpc>
                <a:spcPct val="100000"/>
              </a:lnSpc>
              <a:spcBef>
                <a:spcPts val="1900"/>
              </a:spcBef>
              <a:spcAft>
                <a:spcPts val="0"/>
              </a:spcAft>
              <a:buClr>
                <a:srgbClr val="000000"/>
              </a:buClr>
              <a:buSzPts val="1200"/>
              <a:buFont typeface="Saira"/>
              <a:buChar char="•"/>
            </a:pPr>
            <a:r>
              <a:rPr lang="en" sz="1600">
                <a:solidFill>
                  <a:srgbClr val="000000"/>
                </a:solidFill>
                <a:latin typeface="Saira"/>
                <a:ea typeface="Saira"/>
                <a:cs typeface="Saira"/>
                <a:sym typeface="Saira"/>
              </a:rPr>
              <a:t>Eso es una máquina aprendiendo de los datos!</a:t>
            </a:r>
            <a:endParaRPr sz="500"/>
          </a:p>
        </p:txBody>
      </p:sp>
      <p:sp>
        <p:nvSpPr>
          <p:cNvPr id="664" name="Google Shape;664;p66"/>
          <p:cNvSpPr/>
          <p:nvPr/>
        </p:nvSpPr>
        <p:spPr>
          <a:xfrm>
            <a:off x="317067" y="2439971"/>
            <a:ext cx="8488500" cy="26742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5" name="Google Shape;665;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66" name="Google Shape;666;p6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Regresión lineal, mínimos cuadrados</a:t>
            </a:r>
            <a:endParaRPr sz="500"/>
          </a:p>
        </p:txBody>
      </p:sp>
      <p:pic>
        <p:nvPicPr>
          <p:cNvPr descr="Screen Shot 2021-03-02 at 11.43.19 PM.png" id="667" name="Google Shape;667;p66"/>
          <p:cNvPicPr preferRelativeResize="0"/>
          <p:nvPr/>
        </p:nvPicPr>
        <p:blipFill rotWithShape="1">
          <a:blip r:embed="rId3">
            <a:alphaModFix/>
          </a:blip>
          <a:srcRect b="0" l="0" r="0" t="0"/>
          <a:stretch/>
        </p:blipFill>
        <p:spPr>
          <a:xfrm>
            <a:off x="2874618" y="2585731"/>
            <a:ext cx="3096528" cy="2370306"/>
          </a:xfrm>
          <a:prstGeom prst="rect">
            <a:avLst/>
          </a:prstGeom>
          <a:noFill/>
          <a:ln>
            <a:noFill/>
          </a:ln>
        </p:spPr>
      </p:pic>
      <p:sp>
        <p:nvSpPr>
          <p:cNvPr id="668" name="Google Shape;668;p66"/>
          <p:cNvSpPr/>
          <p:nvPr/>
        </p:nvSpPr>
        <p:spPr>
          <a:xfrm>
            <a:off x="4122459" y="4346968"/>
            <a:ext cx="18312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69" name="Google Shape;669;p66"/>
          <p:cNvSpPr/>
          <p:nvPr/>
        </p:nvSpPr>
        <p:spPr>
          <a:xfrm>
            <a:off x="5056445" y="3507872"/>
            <a:ext cx="6027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70" name="Google Shape;670;p66"/>
          <p:cNvSpPr/>
          <p:nvPr/>
        </p:nvSpPr>
        <p:spPr>
          <a:xfrm>
            <a:off x="5084363" y="2746886"/>
            <a:ext cx="3405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671" name="Google Shape;671;p66"/>
          <p:cNvSpPr txBox="1"/>
          <p:nvPr/>
        </p:nvSpPr>
        <p:spPr>
          <a:xfrm>
            <a:off x="2700455" y="2604809"/>
            <a:ext cx="1344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Times New Roman"/>
              <a:buNone/>
            </a:pPr>
            <a:r>
              <a:rPr b="0" i="1" lang="en" sz="1400" u="none" cap="none" strike="noStrike">
                <a:solidFill>
                  <a:srgbClr val="000000"/>
                </a:solidFill>
                <a:latin typeface="Times New Roman"/>
                <a:ea typeface="Times New Roman"/>
                <a:cs typeface="Times New Roman"/>
                <a:sym typeface="Times New Roman"/>
              </a:rPr>
              <a:t>y</a:t>
            </a:r>
            <a:endParaRPr sz="500"/>
          </a:p>
        </p:txBody>
      </p:sp>
      <p:grpSp>
        <p:nvGrpSpPr>
          <p:cNvPr id="672" name="Google Shape;672;p66"/>
          <p:cNvGrpSpPr/>
          <p:nvPr/>
        </p:nvGrpSpPr>
        <p:grpSpPr>
          <a:xfrm>
            <a:off x="1816441" y="3784092"/>
            <a:ext cx="1848514" cy="247799"/>
            <a:chOff x="0" y="0"/>
            <a:chExt cx="4929370" cy="660797"/>
          </a:xfrm>
        </p:grpSpPr>
        <p:pic>
          <p:nvPicPr>
            <p:cNvPr descr="Image" id="673" name="Google Shape;673;p66"/>
            <p:cNvPicPr preferRelativeResize="0"/>
            <p:nvPr/>
          </p:nvPicPr>
          <p:blipFill rotWithShape="1">
            <a:blip r:embed="rId4">
              <a:alphaModFix/>
            </a:blip>
            <a:srcRect b="0" l="0" r="0" t="0"/>
            <a:stretch/>
          </p:blipFill>
          <p:spPr>
            <a:xfrm>
              <a:off x="0" y="0"/>
              <a:ext cx="2625329" cy="660797"/>
            </a:xfrm>
            <a:prstGeom prst="rect">
              <a:avLst/>
            </a:prstGeom>
            <a:noFill/>
            <a:ln>
              <a:noFill/>
            </a:ln>
          </p:spPr>
        </p:pic>
        <p:cxnSp>
          <p:nvCxnSpPr>
            <p:cNvPr id="674" name="Google Shape;674;p66"/>
            <p:cNvCxnSpPr/>
            <p:nvPr/>
          </p:nvCxnSpPr>
          <p:spPr>
            <a:xfrm>
              <a:off x="2899570" y="373215"/>
              <a:ext cx="2029800" cy="0"/>
            </a:xfrm>
            <a:prstGeom prst="straightConnector1">
              <a:avLst/>
            </a:prstGeom>
            <a:noFill/>
            <a:ln cap="flat" cmpd="sng" w="50800">
              <a:solidFill>
                <a:srgbClr val="0433FF"/>
              </a:solidFill>
              <a:prstDash val="solid"/>
              <a:miter lim="400000"/>
              <a:headEnd len="sm" w="sm" type="none"/>
              <a:tailEnd len="sm" w="sm" type="none"/>
            </a:ln>
          </p:spPr>
        </p:cxnSp>
      </p:grpSp>
      <p:grpSp>
        <p:nvGrpSpPr>
          <p:cNvPr id="675" name="Google Shape;675;p66"/>
          <p:cNvGrpSpPr/>
          <p:nvPr/>
        </p:nvGrpSpPr>
        <p:grpSpPr>
          <a:xfrm>
            <a:off x="2598229" y="3006782"/>
            <a:ext cx="1055589" cy="160734"/>
            <a:chOff x="0" y="0"/>
            <a:chExt cx="2814905" cy="428625"/>
          </a:xfrm>
        </p:grpSpPr>
        <p:pic>
          <p:nvPicPr>
            <p:cNvPr descr="Image" id="676" name="Google Shape;676;p66"/>
            <p:cNvPicPr preferRelativeResize="0"/>
            <p:nvPr/>
          </p:nvPicPr>
          <p:blipFill rotWithShape="1">
            <a:blip r:embed="rId5">
              <a:alphaModFix/>
            </a:blip>
            <a:srcRect b="0" l="0" r="0" t="0"/>
            <a:stretch/>
          </p:blipFill>
          <p:spPr>
            <a:xfrm>
              <a:off x="0" y="0"/>
              <a:ext cx="535782" cy="428625"/>
            </a:xfrm>
            <a:prstGeom prst="rect">
              <a:avLst/>
            </a:prstGeom>
            <a:noFill/>
            <a:ln>
              <a:noFill/>
            </a:ln>
          </p:spPr>
        </p:pic>
        <p:cxnSp>
          <p:nvCxnSpPr>
            <p:cNvPr id="677" name="Google Shape;677;p66"/>
            <p:cNvCxnSpPr/>
            <p:nvPr/>
          </p:nvCxnSpPr>
          <p:spPr>
            <a:xfrm>
              <a:off x="785105" y="217362"/>
              <a:ext cx="2029800" cy="0"/>
            </a:xfrm>
            <a:prstGeom prst="straightConnector1">
              <a:avLst/>
            </a:prstGeom>
            <a:noFill/>
            <a:ln cap="flat" cmpd="sng" w="50800">
              <a:solidFill>
                <a:srgbClr val="0433FF"/>
              </a:solidFill>
              <a:prstDash val="solid"/>
              <a:miter lim="400000"/>
              <a:headEnd len="sm" w="sm" type="none"/>
              <a:tailEnd len="sm" w="sm" type="none"/>
            </a:ln>
          </p:spPr>
        </p:cxnSp>
      </p:grpSp>
      <p:grpSp>
        <p:nvGrpSpPr>
          <p:cNvPr id="678" name="Google Shape;678;p66"/>
          <p:cNvGrpSpPr/>
          <p:nvPr/>
        </p:nvGrpSpPr>
        <p:grpSpPr>
          <a:xfrm>
            <a:off x="3613856" y="3937415"/>
            <a:ext cx="221010" cy="1064710"/>
            <a:chOff x="0" y="-74"/>
            <a:chExt cx="589360" cy="2839228"/>
          </a:xfrm>
        </p:grpSpPr>
        <p:pic>
          <p:nvPicPr>
            <p:cNvPr descr="Image" id="679" name="Google Shape;679;p66"/>
            <p:cNvPicPr preferRelativeResize="0"/>
            <p:nvPr/>
          </p:nvPicPr>
          <p:blipFill rotWithShape="1">
            <a:blip r:embed="rId6">
              <a:alphaModFix/>
            </a:blip>
            <a:srcRect b="0" l="0" r="0" t="0"/>
            <a:stretch/>
          </p:blipFill>
          <p:spPr>
            <a:xfrm>
              <a:off x="0" y="2446247"/>
              <a:ext cx="589360" cy="392907"/>
            </a:xfrm>
            <a:prstGeom prst="rect">
              <a:avLst/>
            </a:prstGeom>
            <a:noFill/>
            <a:ln>
              <a:noFill/>
            </a:ln>
          </p:spPr>
        </p:pic>
        <p:cxnSp>
          <p:nvCxnSpPr>
            <p:cNvPr id="680" name="Google Shape;680;p66"/>
            <p:cNvCxnSpPr/>
            <p:nvPr/>
          </p:nvCxnSpPr>
          <p:spPr>
            <a:xfrm rot="10800000">
              <a:off x="171901" y="-74"/>
              <a:ext cx="0" cy="2309100"/>
            </a:xfrm>
            <a:prstGeom prst="straightConnector1">
              <a:avLst/>
            </a:prstGeom>
            <a:noFill/>
            <a:ln cap="flat" cmpd="sng" w="50800">
              <a:solidFill>
                <a:srgbClr val="0433FF"/>
              </a:solidFill>
              <a:prstDash val="solid"/>
              <a:miter lim="400000"/>
              <a:headEnd len="sm" w="sm" type="none"/>
              <a:tailEnd len="sm" w="sm" type="none"/>
            </a:ln>
          </p:spPr>
        </p:cxnSp>
      </p:grpSp>
      <p:pic>
        <p:nvPicPr>
          <p:cNvPr descr="Image" id="681" name="Google Shape;681;p66"/>
          <p:cNvPicPr preferRelativeResize="0"/>
          <p:nvPr/>
        </p:nvPicPr>
        <p:blipFill rotWithShape="1">
          <a:blip r:embed="rId7">
            <a:alphaModFix/>
          </a:blip>
          <a:srcRect b="0" l="0" r="0" t="0"/>
          <a:stretch/>
        </p:blipFill>
        <p:spPr>
          <a:xfrm>
            <a:off x="2466961" y="2110677"/>
            <a:ext cx="4246069" cy="52908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687" name="Google Shape;687;p6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Saira Medium"/>
              <a:buNone/>
            </a:pPr>
            <a:r>
              <a:rPr b="0" lang="en" sz="2100">
                <a:latin typeface="Saira"/>
                <a:ea typeface="Saira"/>
                <a:cs typeface="Saira"/>
                <a:sym typeface="Saira"/>
              </a:rPr>
              <a:t>Ejemplo: </a:t>
            </a:r>
            <a:r>
              <a:rPr b="0" lang="en" sz="2100"/>
              <a:t> </a:t>
            </a:r>
            <a:r>
              <a:rPr b="0" lang="en" sz="2100">
                <a:latin typeface="Saira"/>
                <a:ea typeface="Saira"/>
                <a:cs typeface="Saira"/>
                <a:sym typeface="Saira"/>
              </a:rPr>
              <a:t>regresión lineal/polinomial</a:t>
            </a:r>
            <a:endParaRPr b="0" sz="2100"/>
          </a:p>
        </p:txBody>
      </p:sp>
      <p:pic>
        <p:nvPicPr>
          <p:cNvPr descr="Image" id="688" name="Google Shape;688;p67"/>
          <p:cNvPicPr preferRelativeResize="0"/>
          <p:nvPr/>
        </p:nvPicPr>
        <p:blipFill rotWithShape="1">
          <a:blip r:embed="rId3">
            <a:alphaModFix/>
          </a:blip>
          <a:srcRect b="0" l="0" r="0" t="0"/>
          <a:stretch/>
        </p:blipFill>
        <p:spPr>
          <a:xfrm>
            <a:off x="1740771" y="3426719"/>
            <a:ext cx="5873504" cy="348258"/>
          </a:xfrm>
          <a:prstGeom prst="rect">
            <a:avLst/>
          </a:prstGeom>
          <a:noFill/>
          <a:ln>
            <a:noFill/>
          </a:ln>
        </p:spPr>
      </p:pic>
      <p:grpSp>
        <p:nvGrpSpPr>
          <p:cNvPr id="689" name="Google Shape;689;p67"/>
          <p:cNvGrpSpPr/>
          <p:nvPr/>
        </p:nvGrpSpPr>
        <p:grpSpPr>
          <a:xfrm>
            <a:off x="93442" y="3737508"/>
            <a:ext cx="2547636" cy="1050597"/>
            <a:chOff x="0" y="592583"/>
            <a:chExt cx="6793696" cy="2801591"/>
          </a:xfrm>
        </p:grpSpPr>
        <p:cxnSp>
          <p:nvCxnSpPr>
            <p:cNvPr id="690" name="Google Shape;690;p67"/>
            <p:cNvCxnSpPr/>
            <p:nvPr/>
          </p:nvCxnSpPr>
          <p:spPr>
            <a:xfrm flipH="1" rot="10800000">
              <a:off x="3718996" y="592583"/>
              <a:ext cx="3074700" cy="913200"/>
            </a:xfrm>
            <a:prstGeom prst="straightConnector1">
              <a:avLst/>
            </a:prstGeom>
            <a:noFill/>
            <a:ln cap="flat" cmpd="sng" w="25400">
              <a:solidFill>
                <a:srgbClr val="000000"/>
              </a:solidFill>
              <a:prstDash val="solid"/>
              <a:miter lim="400000"/>
              <a:headEnd len="sm" w="sm" type="none"/>
              <a:tailEnd len="med" w="med" type="triangle"/>
            </a:ln>
          </p:spPr>
        </p:cxnSp>
        <p:sp>
          <p:nvSpPr>
            <p:cNvPr id="691" name="Google Shape;691;p67"/>
            <p:cNvSpPr txBox="1"/>
            <p:nvPr/>
          </p:nvSpPr>
          <p:spPr>
            <a:xfrm>
              <a:off x="0" y="1079674"/>
              <a:ext cx="6781800" cy="2314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todos los pesos</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(dimensiones, polinómio)</a:t>
              </a:r>
              <a:endParaRPr sz="500"/>
            </a:p>
          </p:txBody>
        </p:sp>
      </p:grpSp>
      <p:grpSp>
        <p:nvGrpSpPr>
          <p:cNvPr id="692" name="Google Shape;692;p67"/>
          <p:cNvGrpSpPr/>
          <p:nvPr/>
        </p:nvGrpSpPr>
        <p:grpSpPr>
          <a:xfrm>
            <a:off x="2945543" y="3711483"/>
            <a:ext cx="1831275" cy="836473"/>
            <a:chOff x="0" y="195528"/>
            <a:chExt cx="4883400" cy="2230594"/>
          </a:xfrm>
        </p:grpSpPr>
        <p:cxnSp>
          <p:nvCxnSpPr>
            <p:cNvPr id="693" name="Google Shape;693;p67"/>
            <p:cNvCxnSpPr/>
            <p:nvPr/>
          </p:nvCxnSpPr>
          <p:spPr>
            <a:xfrm flipH="1" rot="10800000">
              <a:off x="2504148" y="195528"/>
              <a:ext cx="1585800" cy="1194900"/>
            </a:xfrm>
            <a:prstGeom prst="straightConnector1">
              <a:avLst/>
            </a:prstGeom>
            <a:noFill/>
            <a:ln cap="flat" cmpd="sng" w="25400">
              <a:solidFill>
                <a:srgbClr val="000000"/>
              </a:solidFill>
              <a:prstDash val="solid"/>
              <a:miter lim="400000"/>
              <a:headEnd len="sm" w="sm" type="none"/>
              <a:tailEnd len="med" w="med" type="triangle"/>
            </a:ln>
          </p:spPr>
        </p:cxnSp>
        <p:sp>
          <p:nvSpPr>
            <p:cNvPr id="694" name="Google Shape;694;p67"/>
            <p:cNvSpPr txBox="1"/>
            <p:nvPr/>
          </p:nvSpPr>
          <p:spPr>
            <a:xfrm>
              <a:off x="0" y="835522"/>
              <a:ext cx="4883400" cy="15906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características/datos</a:t>
              </a:r>
              <a:endParaRPr sz="500"/>
            </a:p>
          </p:txBody>
        </p:sp>
      </p:grpSp>
      <p:grpSp>
        <p:nvGrpSpPr>
          <p:cNvPr id="695" name="Google Shape;695;p67"/>
          <p:cNvGrpSpPr/>
          <p:nvPr/>
        </p:nvGrpSpPr>
        <p:grpSpPr>
          <a:xfrm>
            <a:off x="3982562" y="3770560"/>
            <a:ext cx="1553924" cy="827864"/>
            <a:chOff x="0" y="-13"/>
            <a:chExt cx="4143798" cy="2207638"/>
          </a:xfrm>
        </p:grpSpPr>
        <p:cxnSp>
          <p:nvCxnSpPr>
            <p:cNvPr id="696" name="Google Shape;696;p67"/>
            <p:cNvCxnSpPr/>
            <p:nvPr/>
          </p:nvCxnSpPr>
          <p:spPr>
            <a:xfrm rot="10800000">
              <a:off x="2014258" y="-13"/>
              <a:ext cx="0" cy="1814100"/>
            </a:xfrm>
            <a:prstGeom prst="straightConnector1">
              <a:avLst/>
            </a:prstGeom>
            <a:noFill/>
            <a:ln cap="flat" cmpd="sng" w="25400">
              <a:solidFill>
                <a:srgbClr val="000000"/>
              </a:solidFill>
              <a:prstDash val="solid"/>
              <a:miter lim="400000"/>
              <a:headEnd len="sm" w="sm" type="none"/>
              <a:tailEnd len="med" w="med" type="triangle"/>
            </a:ln>
          </p:spPr>
        </p:cxnSp>
        <p:sp>
          <p:nvSpPr>
            <p:cNvPr id="697" name="Google Shape;697;p67"/>
            <p:cNvSpPr/>
            <p:nvPr/>
          </p:nvSpPr>
          <p:spPr>
            <a:xfrm>
              <a:off x="0" y="2207625"/>
              <a:ext cx="4143798"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valores </a:t>
              </a:r>
              <a:r>
                <a:rPr b="0" i="1" lang="en" sz="1400" u="none" cap="none" strike="noStrike">
                  <a:solidFill>
                    <a:srgbClr val="000000"/>
                  </a:solidFill>
                  <a:latin typeface="Saira Thin"/>
                  <a:ea typeface="Saira Thin"/>
                  <a:cs typeface="Saira Thin"/>
                  <a:sym typeface="Saira Thin"/>
                </a:rPr>
                <a:t>target</a:t>
              </a:r>
              <a:endParaRPr sz="500"/>
            </a:p>
          </p:txBody>
        </p:sp>
      </p:grpSp>
      <p:pic>
        <p:nvPicPr>
          <p:cNvPr descr="Screen Shot 2021-03-02 at 11.43.19 PM.png" id="698" name="Google Shape;698;p67"/>
          <p:cNvPicPr preferRelativeResize="0"/>
          <p:nvPr/>
        </p:nvPicPr>
        <p:blipFill rotWithShape="1">
          <a:blip r:embed="rId4">
            <a:alphaModFix/>
          </a:blip>
          <a:srcRect b="7123" l="0" r="19152" t="0"/>
          <a:stretch/>
        </p:blipFill>
        <p:spPr>
          <a:xfrm>
            <a:off x="2987902" y="842911"/>
            <a:ext cx="2503392" cy="2201402"/>
          </a:xfrm>
          <a:prstGeom prst="rect">
            <a:avLst/>
          </a:prstGeom>
          <a:noFill/>
          <a:ln>
            <a:noFill/>
          </a:ln>
        </p:spPr>
      </p:pic>
      <p:sp>
        <p:nvSpPr>
          <p:cNvPr id="699" name="Google Shape;699;p67"/>
          <p:cNvSpPr/>
          <p:nvPr/>
        </p:nvSpPr>
        <p:spPr>
          <a:xfrm>
            <a:off x="4235742" y="2604147"/>
            <a:ext cx="18312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0" name="Google Shape;700;p67"/>
          <p:cNvSpPr/>
          <p:nvPr/>
        </p:nvSpPr>
        <p:spPr>
          <a:xfrm>
            <a:off x="5169729" y="1765051"/>
            <a:ext cx="6027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1" name="Google Shape;701;p67"/>
          <p:cNvSpPr/>
          <p:nvPr/>
        </p:nvSpPr>
        <p:spPr>
          <a:xfrm>
            <a:off x="5197647" y="1004065"/>
            <a:ext cx="340500" cy="315600"/>
          </a:xfrm>
          <a:prstGeom prst="rect">
            <a:avLst/>
          </a:prstGeom>
          <a:solidFill>
            <a:srgbClr val="FFFF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02" name="Google Shape;702;p67"/>
          <p:cNvSpPr txBox="1"/>
          <p:nvPr/>
        </p:nvSpPr>
        <p:spPr>
          <a:xfrm>
            <a:off x="2808925" y="835199"/>
            <a:ext cx="1440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Times New Roman"/>
              <a:buNone/>
            </a:pPr>
            <a:r>
              <a:rPr b="0" i="1" lang="en" sz="1400" u="none" cap="none" strike="noStrike">
                <a:solidFill>
                  <a:srgbClr val="000000"/>
                </a:solidFill>
                <a:latin typeface="Times New Roman"/>
                <a:ea typeface="Times New Roman"/>
                <a:cs typeface="Times New Roman"/>
                <a:sym typeface="Times New Roman"/>
              </a:rPr>
              <a:t>g</a:t>
            </a:r>
            <a:endParaRPr sz="500"/>
          </a:p>
        </p:txBody>
      </p:sp>
      <p:cxnSp>
        <p:nvCxnSpPr>
          <p:cNvPr id="703" name="Google Shape;703;p67"/>
          <p:cNvCxnSpPr/>
          <p:nvPr/>
        </p:nvCxnSpPr>
        <p:spPr>
          <a:xfrm>
            <a:off x="3017063" y="2181227"/>
            <a:ext cx="761100" cy="0"/>
          </a:xfrm>
          <a:prstGeom prst="straightConnector1">
            <a:avLst/>
          </a:prstGeom>
          <a:noFill/>
          <a:ln cap="flat" cmpd="sng" w="50800">
            <a:solidFill>
              <a:srgbClr val="0433FF"/>
            </a:solidFill>
            <a:prstDash val="solid"/>
            <a:miter lim="400000"/>
            <a:headEnd len="sm" w="sm" type="none"/>
            <a:tailEnd len="sm" w="sm" type="none"/>
          </a:ln>
        </p:spPr>
      </p:cxnSp>
      <p:grpSp>
        <p:nvGrpSpPr>
          <p:cNvPr id="704" name="Google Shape;704;p67"/>
          <p:cNvGrpSpPr/>
          <p:nvPr/>
        </p:nvGrpSpPr>
        <p:grpSpPr>
          <a:xfrm>
            <a:off x="2711512" y="1263962"/>
            <a:ext cx="1055589" cy="160734"/>
            <a:chOff x="0" y="0"/>
            <a:chExt cx="2814905" cy="428625"/>
          </a:xfrm>
        </p:grpSpPr>
        <p:pic>
          <p:nvPicPr>
            <p:cNvPr descr="Image" id="705" name="Google Shape;705;p67"/>
            <p:cNvPicPr preferRelativeResize="0"/>
            <p:nvPr/>
          </p:nvPicPr>
          <p:blipFill rotWithShape="1">
            <a:blip r:embed="rId5">
              <a:alphaModFix/>
            </a:blip>
            <a:srcRect b="0" l="0" r="0" t="0"/>
            <a:stretch/>
          </p:blipFill>
          <p:spPr>
            <a:xfrm>
              <a:off x="0" y="0"/>
              <a:ext cx="535782" cy="428625"/>
            </a:xfrm>
            <a:prstGeom prst="rect">
              <a:avLst/>
            </a:prstGeom>
            <a:noFill/>
            <a:ln>
              <a:noFill/>
            </a:ln>
          </p:spPr>
        </p:pic>
        <p:cxnSp>
          <p:nvCxnSpPr>
            <p:cNvPr id="706" name="Google Shape;706;p67"/>
            <p:cNvCxnSpPr/>
            <p:nvPr/>
          </p:nvCxnSpPr>
          <p:spPr>
            <a:xfrm>
              <a:off x="785105" y="217362"/>
              <a:ext cx="2029800" cy="0"/>
            </a:xfrm>
            <a:prstGeom prst="straightConnector1">
              <a:avLst/>
            </a:prstGeom>
            <a:noFill/>
            <a:ln cap="flat" cmpd="sng" w="50800">
              <a:solidFill>
                <a:srgbClr val="0433FF"/>
              </a:solidFill>
              <a:prstDash val="solid"/>
              <a:miter lim="400000"/>
              <a:headEnd len="sm" w="sm" type="none"/>
              <a:tailEnd len="sm" w="sm" type="none"/>
            </a:ln>
          </p:spPr>
        </p:cxnSp>
      </p:grpSp>
      <p:cxnSp>
        <p:nvCxnSpPr>
          <p:cNvPr id="707" name="Google Shape;707;p67"/>
          <p:cNvCxnSpPr/>
          <p:nvPr/>
        </p:nvCxnSpPr>
        <p:spPr>
          <a:xfrm rot="10800000">
            <a:off x="3791603" y="2194707"/>
            <a:ext cx="0" cy="865800"/>
          </a:xfrm>
          <a:prstGeom prst="straightConnector1">
            <a:avLst/>
          </a:prstGeom>
          <a:noFill/>
          <a:ln cap="flat" cmpd="sng" w="50800">
            <a:solidFill>
              <a:srgbClr val="0433FF"/>
            </a:solidFill>
            <a:prstDash val="solid"/>
            <a:miter lim="400000"/>
            <a:headEnd len="sm" w="sm" type="none"/>
            <a:tailEnd len="sm" w="sm" type="none"/>
          </a:ln>
        </p:spPr>
      </p:cxnSp>
      <p:grpSp>
        <p:nvGrpSpPr>
          <p:cNvPr id="708" name="Google Shape;708;p67"/>
          <p:cNvGrpSpPr/>
          <p:nvPr/>
        </p:nvGrpSpPr>
        <p:grpSpPr>
          <a:xfrm>
            <a:off x="5544718" y="1275398"/>
            <a:ext cx="2065997" cy="204000"/>
            <a:chOff x="32" y="433387"/>
            <a:chExt cx="5509325" cy="543999"/>
          </a:xfrm>
        </p:grpSpPr>
        <p:cxnSp>
          <p:nvCxnSpPr>
            <p:cNvPr id="709" name="Google Shape;709;p67"/>
            <p:cNvCxnSpPr/>
            <p:nvPr/>
          </p:nvCxnSpPr>
          <p:spPr>
            <a:xfrm flipH="1">
              <a:off x="32" y="482986"/>
              <a:ext cx="1369800" cy="494400"/>
            </a:xfrm>
            <a:prstGeom prst="straightConnector1">
              <a:avLst/>
            </a:prstGeom>
            <a:noFill/>
            <a:ln cap="flat" cmpd="sng" w="25400">
              <a:solidFill>
                <a:srgbClr val="000000"/>
              </a:solidFill>
              <a:prstDash val="solid"/>
              <a:miter lim="400000"/>
              <a:headEnd len="sm" w="sm" type="none"/>
              <a:tailEnd len="med" w="med" type="triangle"/>
            </a:ln>
          </p:spPr>
        </p:cxnSp>
        <p:sp>
          <p:nvSpPr>
            <p:cNvPr id="710" name="Google Shape;710;p67"/>
            <p:cNvSpPr/>
            <p:nvPr/>
          </p:nvSpPr>
          <p:spPr>
            <a:xfrm>
              <a:off x="1107223" y="433387"/>
              <a:ext cx="440213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modelo/previsión</a:t>
              </a:r>
              <a:endParaRPr sz="500"/>
            </a:p>
          </p:txBody>
        </p:sp>
      </p:grpSp>
      <p:pic>
        <p:nvPicPr>
          <p:cNvPr descr="Image" id="711" name="Google Shape;711;p67"/>
          <p:cNvPicPr preferRelativeResize="0"/>
          <p:nvPr/>
        </p:nvPicPr>
        <p:blipFill rotWithShape="1">
          <a:blip r:embed="rId6">
            <a:alphaModFix/>
          </a:blip>
          <a:srcRect b="0" l="0" r="0" t="0"/>
          <a:stretch/>
        </p:blipFill>
        <p:spPr>
          <a:xfrm>
            <a:off x="3701121" y="3024387"/>
            <a:ext cx="221010" cy="221010"/>
          </a:xfrm>
          <a:prstGeom prst="rect">
            <a:avLst/>
          </a:prstGeom>
          <a:noFill/>
          <a:ln>
            <a:noFill/>
          </a:ln>
        </p:spPr>
      </p:pic>
      <p:sp>
        <p:nvSpPr>
          <p:cNvPr id="712" name="Google Shape;712;p67"/>
          <p:cNvSpPr txBox="1"/>
          <p:nvPr/>
        </p:nvSpPr>
        <p:spPr>
          <a:xfrm>
            <a:off x="4597364" y="2681508"/>
            <a:ext cx="2807700" cy="7182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datos</a:t>
            </a:r>
            <a:endParaRPr sz="500"/>
          </a:p>
        </p:txBody>
      </p:sp>
      <p:pic>
        <p:nvPicPr>
          <p:cNvPr descr="Image" id="713" name="Google Shape;713;p67"/>
          <p:cNvPicPr preferRelativeResize="0"/>
          <p:nvPr/>
        </p:nvPicPr>
        <p:blipFill rotWithShape="1">
          <a:blip r:embed="rId7">
            <a:alphaModFix/>
          </a:blip>
          <a:srcRect b="0" l="0" r="0" t="0"/>
          <a:stretch/>
        </p:blipFill>
        <p:spPr>
          <a:xfrm>
            <a:off x="1782606" y="2030780"/>
            <a:ext cx="1151930" cy="287983"/>
          </a:xfrm>
          <a:prstGeom prst="rect">
            <a:avLst/>
          </a:prstGeom>
          <a:noFill/>
          <a:ln>
            <a:noFill/>
          </a:ln>
        </p:spPr>
      </p:pic>
      <p:pic>
        <p:nvPicPr>
          <p:cNvPr descr="Image" id="714" name="Google Shape;714;p67"/>
          <p:cNvPicPr preferRelativeResize="0"/>
          <p:nvPr/>
        </p:nvPicPr>
        <p:blipFill rotWithShape="1">
          <a:blip r:embed="rId8">
            <a:alphaModFix/>
          </a:blip>
          <a:srcRect b="0" l="0" r="0" t="0"/>
          <a:stretch/>
        </p:blipFill>
        <p:spPr>
          <a:xfrm>
            <a:off x="6378092" y="1773039"/>
            <a:ext cx="1044774" cy="254497"/>
          </a:xfrm>
          <a:prstGeom prst="rect">
            <a:avLst/>
          </a:prstGeom>
          <a:noFill/>
          <a:ln>
            <a:noFill/>
          </a:ln>
        </p:spPr>
      </p:pic>
      <p:sp>
        <p:nvSpPr>
          <p:cNvPr id="715" name="Google Shape;715;p67"/>
          <p:cNvSpPr txBox="1"/>
          <p:nvPr/>
        </p:nvSpPr>
        <p:spPr>
          <a:xfrm>
            <a:off x="5618274" y="3968400"/>
            <a:ext cx="2807700" cy="5313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La </a:t>
            </a:r>
            <a:r>
              <a:rPr b="1" i="1" lang="en" sz="1400" u="sng" cap="none" strike="noStrike">
                <a:solidFill>
                  <a:srgbClr val="000000"/>
                </a:solidFill>
                <a:latin typeface="Saira"/>
                <a:ea typeface="Saira"/>
                <a:cs typeface="Saira"/>
                <a:sym typeface="Saira"/>
              </a:rPr>
              <a:t>forma</a:t>
            </a:r>
            <a:r>
              <a:rPr b="0" i="0" lang="en" sz="1400" u="none" cap="none" strike="noStrike">
                <a:solidFill>
                  <a:srgbClr val="000000"/>
                </a:solidFill>
                <a:latin typeface="Saira"/>
                <a:ea typeface="Saira"/>
                <a:cs typeface="Saira"/>
                <a:sym typeface="Saira"/>
              </a:rPr>
              <a:t> de </a:t>
            </a:r>
            <a:r>
              <a:rPr b="0" i="1" lang="en" sz="1500" u="none" cap="none" strike="noStrike">
                <a:solidFill>
                  <a:srgbClr val="0433FF"/>
                </a:solidFill>
                <a:latin typeface="Times New Roman"/>
                <a:ea typeface="Times New Roman"/>
                <a:cs typeface="Times New Roman"/>
                <a:sym typeface="Times New Roman"/>
              </a:rPr>
              <a:t>g</a:t>
            </a:r>
            <a:r>
              <a:rPr b="0" i="0" lang="en" sz="1400" u="none" cap="none" strike="noStrike">
                <a:solidFill>
                  <a:srgbClr val="000000"/>
                </a:solidFill>
                <a:latin typeface="Saira"/>
                <a:ea typeface="Saira"/>
                <a:cs typeface="Saira"/>
                <a:sym typeface="Saira"/>
              </a:rPr>
              <a:t> depende de los valores de los pesos </a:t>
            </a:r>
            <a:r>
              <a:rPr b="0" i="1" lang="en" sz="1600" u="none" cap="none" strike="noStrike">
                <a:solidFill>
                  <a:srgbClr val="0433FF"/>
                </a:solidFill>
                <a:latin typeface="Times New Roman"/>
                <a:ea typeface="Times New Roman"/>
                <a:cs typeface="Times New Roman"/>
                <a:sym typeface="Times New Roman"/>
              </a:rPr>
              <a:t>w</a:t>
            </a:r>
            <a:r>
              <a:rPr b="0" baseline="-25000" i="1" lang="en" sz="1400" u="none" cap="none" strike="noStrike">
                <a:solidFill>
                  <a:srgbClr val="0433FF"/>
                </a:solidFill>
                <a:latin typeface="Times New Roman"/>
                <a:ea typeface="Times New Roman"/>
                <a:cs typeface="Times New Roman"/>
                <a:sym typeface="Times New Roman"/>
              </a:rPr>
              <a:t>j</a:t>
            </a:r>
            <a:endParaRPr sz="500"/>
          </a:p>
        </p:txBody>
      </p:sp>
      <p:sp>
        <p:nvSpPr>
          <p:cNvPr id="716" name="Google Shape;716;p67"/>
          <p:cNvSpPr txBox="1"/>
          <p:nvPr/>
        </p:nvSpPr>
        <p:spPr>
          <a:xfrm>
            <a:off x="606680" y="872476"/>
            <a:ext cx="1858800" cy="27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En una dimensión </a:t>
            </a:r>
            <a:endParaRPr sz="500"/>
          </a:p>
        </p:txBody>
      </p:sp>
      <p:sp>
        <p:nvSpPr>
          <p:cNvPr id="717" name="Google Shape;717;p67"/>
          <p:cNvSpPr txBox="1"/>
          <p:nvPr/>
        </p:nvSpPr>
        <p:spPr>
          <a:xfrm>
            <a:off x="155457" y="2565416"/>
            <a:ext cx="20076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Aprender = </a:t>
            </a:r>
            <a:r>
              <a:rPr b="0" i="1" lang="en" sz="1800" u="none" cap="none" strike="noStrike">
                <a:solidFill>
                  <a:srgbClr val="000000"/>
                </a:solidFill>
                <a:latin typeface="Helvetica Neue"/>
                <a:ea typeface="Helvetica Neue"/>
                <a:cs typeface="Helvetica Neue"/>
                <a:sym typeface="Helvetica Neue"/>
              </a:rPr>
              <a:t>fitear</a:t>
            </a:r>
            <a:r>
              <a:rPr b="0" i="0" lang="en" sz="1800" u="none" cap="none" strike="noStrike">
                <a:solidFill>
                  <a:srgbClr val="000000"/>
                </a:solidFill>
                <a:latin typeface="Helvetica Neue"/>
                <a:ea typeface="Helvetica Neue"/>
                <a:cs typeface="Helvetica Neue"/>
                <a:sym typeface="Helvetica Neue"/>
              </a:rPr>
              <a:t> = </a:t>
            </a:r>
            <a:endParaRPr sz="500"/>
          </a:p>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minimizar la pérdida</a:t>
            </a:r>
            <a:endParaRPr sz="500"/>
          </a:p>
          <a:p>
            <a:pPr indent="0" lvl="0" marL="0" marR="0" rtl="0" algn="l">
              <a:lnSpc>
                <a:spcPct val="100000"/>
              </a:lnSpc>
              <a:spcBef>
                <a:spcPts val="0"/>
              </a:spcBef>
              <a:spcAft>
                <a:spcPts val="0"/>
              </a:spcAft>
              <a:buClr>
                <a:srgbClr val="000000"/>
              </a:buClr>
              <a:buSzPts val="1800"/>
              <a:buFont typeface="Helvetica Neue"/>
              <a:buNone/>
            </a:pPr>
            <a:r>
              <a:rPr b="0" i="0" lang="en" sz="1800" u="none" cap="none" strike="noStrike">
                <a:solidFill>
                  <a:srgbClr val="000000"/>
                </a:solidFill>
                <a:latin typeface="Helvetica Neue"/>
                <a:ea typeface="Helvetica Neue"/>
                <a:cs typeface="Helvetica Neue"/>
                <a:sym typeface="Helvetica Neue"/>
              </a:rPr>
              <a:t>(aquí, el </a:t>
            </a:r>
            <a:r>
              <a:rPr b="0" i="1" lang="en" sz="1800" u="none" cap="none" strike="noStrike">
                <a:solidFill>
                  <a:srgbClr val="000000"/>
                </a:solidFill>
                <a:latin typeface="Helvetica Neue"/>
                <a:ea typeface="Helvetica Neue"/>
                <a:cs typeface="Helvetica Neue"/>
                <a:sym typeface="Helvetica Neue"/>
              </a:rPr>
              <a:t>MSE</a:t>
            </a:r>
            <a:r>
              <a:rPr b="0" i="0" lang="en" sz="1800" u="none" cap="none" strike="noStrike">
                <a:solidFill>
                  <a:srgbClr val="000000"/>
                </a:solidFill>
                <a:latin typeface="Helvetica Neue"/>
                <a:ea typeface="Helvetica Neue"/>
                <a:cs typeface="Helvetica Neue"/>
                <a:sym typeface="Helvetica Neue"/>
              </a:rPr>
              <a:t>)</a:t>
            </a:r>
            <a:endParaRPr sz="500"/>
          </a:p>
        </p:txBody>
      </p:sp>
      <p:sp>
        <p:nvSpPr>
          <p:cNvPr id="718" name="Google Shape;718;p67"/>
          <p:cNvSpPr txBox="1"/>
          <p:nvPr/>
        </p:nvSpPr>
        <p:spPr>
          <a:xfrm>
            <a:off x="189073" y="4693121"/>
            <a:ext cx="8824500" cy="471000"/>
          </a:xfrm>
          <a:prstGeom prst="rect">
            <a:avLst/>
          </a:prstGeom>
          <a:solidFill>
            <a:srgbClr val="FFFFFF"/>
          </a:solidFill>
          <a:ln cap="flat" cmpd="sng" w="28575">
            <a:solidFill>
              <a:srgbClr val="941751"/>
            </a:solidFill>
            <a:prstDash val="dashDot"/>
            <a:miter lim="400000"/>
            <a:headEnd len="sm" w="sm" type="none"/>
            <a:tailEnd len="sm" w="sm" type="none"/>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11993"/>
              </a:buClr>
              <a:buSzPts val="1700"/>
              <a:buFont typeface="Saira"/>
              <a:buNone/>
            </a:pPr>
            <a:r>
              <a:rPr b="0" i="0" lang="en" sz="1700" u="none" cap="none" strike="noStrike">
                <a:solidFill>
                  <a:srgbClr val="011993"/>
                </a:solidFill>
                <a:latin typeface="Saira"/>
                <a:ea typeface="Saira"/>
                <a:cs typeface="Saira"/>
                <a:sym typeface="Saira"/>
              </a:rPr>
              <a:t>El objetivo de cualquier algoritmo de aprendizaje supervisado es encontrar una función que mapea de la mejor forma posible las entradas con la salida correcta</a:t>
            </a:r>
            <a:endParaRPr sz="500"/>
          </a:p>
        </p:txBody>
      </p:sp>
      <p:pic>
        <p:nvPicPr>
          <p:cNvPr descr="Screen Shot 2021-03-15 at 2.08.25 PM.png" id="719" name="Google Shape;719;p67"/>
          <p:cNvPicPr preferRelativeResize="0"/>
          <p:nvPr/>
        </p:nvPicPr>
        <p:blipFill rotWithShape="1">
          <a:blip r:embed="rId9">
            <a:alphaModFix/>
          </a:blip>
          <a:srcRect b="71673" l="19169" r="37065" t="23035"/>
          <a:stretch/>
        </p:blipFill>
        <p:spPr>
          <a:xfrm>
            <a:off x="5321448" y="842901"/>
            <a:ext cx="3773575" cy="25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y función pérdida</a:t>
            </a:r>
            <a:endParaRPr sz="500"/>
          </a:p>
        </p:txBody>
      </p:sp>
      <p:pic>
        <p:nvPicPr>
          <p:cNvPr descr="Image" id="725" name="Google Shape;725;p68"/>
          <p:cNvPicPr preferRelativeResize="0"/>
          <p:nvPr/>
        </p:nvPicPr>
        <p:blipFill rotWithShape="1">
          <a:blip r:embed="rId3">
            <a:alphaModFix/>
          </a:blip>
          <a:srcRect b="0" l="0" r="0" t="0"/>
          <a:stretch/>
        </p:blipFill>
        <p:spPr>
          <a:xfrm>
            <a:off x="1790578" y="2977144"/>
            <a:ext cx="5873504" cy="348258"/>
          </a:xfrm>
          <a:prstGeom prst="rect">
            <a:avLst/>
          </a:prstGeom>
          <a:noFill/>
          <a:ln>
            <a:noFill/>
          </a:ln>
        </p:spPr>
      </p:pic>
      <p:grpSp>
        <p:nvGrpSpPr>
          <p:cNvPr id="726" name="Google Shape;726;p68"/>
          <p:cNvGrpSpPr/>
          <p:nvPr/>
        </p:nvGrpSpPr>
        <p:grpSpPr>
          <a:xfrm>
            <a:off x="1325592" y="3294243"/>
            <a:ext cx="1382146" cy="803491"/>
            <a:chOff x="0" y="112"/>
            <a:chExt cx="3685722" cy="2142642"/>
          </a:xfrm>
        </p:grpSpPr>
        <p:cxnSp>
          <p:nvCxnSpPr>
            <p:cNvPr id="727" name="Google Shape;727;p68"/>
            <p:cNvCxnSpPr/>
            <p:nvPr/>
          </p:nvCxnSpPr>
          <p:spPr>
            <a:xfrm flipH="1" rot="10800000">
              <a:off x="2017722" y="112"/>
              <a:ext cx="1668000" cy="913200"/>
            </a:xfrm>
            <a:prstGeom prst="straightConnector1">
              <a:avLst/>
            </a:prstGeom>
            <a:noFill/>
            <a:ln cap="flat" cmpd="sng" w="25400">
              <a:solidFill>
                <a:srgbClr val="000000"/>
              </a:solidFill>
              <a:prstDash val="solid"/>
              <a:miter lim="400000"/>
              <a:headEnd len="sm" w="sm" type="none"/>
              <a:tailEnd len="med" w="med" type="triangle"/>
            </a:ln>
          </p:spPr>
        </p:cxnSp>
        <p:sp>
          <p:nvSpPr>
            <p:cNvPr id="728" name="Google Shape;728;p68"/>
            <p:cNvSpPr txBox="1"/>
            <p:nvPr/>
          </p:nvSpPr>
          <p:spPr>
            <a:xfrm>
              <a:off x="0" y="849154"/>
              <a:ext cx="3679500" cy="1293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parámetros</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(pesos)</a:t>
              </a:r>
              <a:endParaRPr sz="500"/>
            </a:p>
          </p:txBody>
        </p:sp>
      </p:grpSp>
      <p:grpSp>
        <p:nvGrpSpPr>
          <p:cNvPr id="729" name="Google Shape;729;p68"/>
          <p:cNvGrpSpPr/>
          <p:nvPr/>
        </p:nvGrpSpPr>
        <p:grpSpPr>
          <a:xfrm>
            <a:off x="2881361" y="3276195"/>
            <a:ext cx="1764342" cy="538249"/>
            <a:chOff x="0" y="21"/>
            <a:chExt cx="4704912" cy="1435332"/>
          </a:xfrm>
        </p:grpSpPr>
        <p:cxnSp>
          <p:nvCxnSpPr>
            <p:cNvPr id="730" name="Google Shape;730;p68"/>
            <p:cNvCxnSpPr/>
            <p:nvPr/>
          </p:nvCxnSpPr>
          <p:spPr>
            <a:xfrm flipH="1" rot="10800000">
              <a:off x="3191562" y="21"/>
              <a:ext cx="1194900" cy="1194900"/>
            </a:xfrm>
            <a:prstGeom prst="straightConnector1">
              <a:avLst/>
            </a:prstGeom>
            <a:noFill/>
            <a:ln cap="flat" cmpd="sng" w="25400">
              <a:solidFill>
                <a:srgbClr val="000000"/>
              </a:solidFill>
              <a:prstDash val="solid"/>
              <a:miter lim="400000"/>
              <a:headEnd len="sm" w="sm" type="none"/>
              <a:tailEnd len="med" w="med" type="triangle"/>
            </a:ln>
          </p:spPr>
        </p:cxnSp>
        <p:sp>
          <p:nvSpPr>
            <p:cNvPr id="731" name="Google Shape;731;p68"/>
            <p:cNvSpPr/>
            <p:nvPr/>
          </p:nvSpPr>
          <p:spPr>
            <a:xfrm>
              <a:off x="0" y="1435353"/>
              <a:ext cx="4704912"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características/datos</a:t>
              </a:r>
              <a:endParaRPr sz="500"/>
            </a:p>
          </p:txBody>
        </p:sp>
      </p:grpSp>
      <p:grpSp>
        <p:nvGrpSpPr>
          <p:cNvPr id="732" name="Google Shape;732;p68"/>
          <p:cNvGrpSpPr/>
          <p:nvPr/>
        </p:nvGrpSpPr>
        <p:grpSpPr>
          <a:xfrm>
            <a:off x="3762102" y="3320985"/>
            <a:ext cx="2090590" cy="965977"/>
            <a:chOff x="0" y="-13"/>
            <a:chExt cx="5574906" cy="2575938"/>
          </a:xfrm>
        </p:grpSpPr>
        <p:cxnSp>
          <p:nvCxnSpPr>
            <p:cNvPr id="733" name="Google Shape;733;p68"/>
            <p:cNvCxnSpPr/>
            <p:nvPr/>
          </p:nvCxnSpPr>
          <p:spPr>
            <a:xfrm rot="10800000">
              <a:off x="2734967" y="-13"/>
              <a:ext cx="0" cy="1814100"/>
            </a:xfrm>
            <a:prstGeom prst="straightConnector1">
              <a:avLst/>
            </a:prstGeom>
            <a:noFill/>
            <a:ln cap="flat" cmpd="sng" w="25400">
              <a:solidFill>
                <a:srgbClr val="000000"/>
              </a:solidFill>
              <a:prstDash val="solid"/>
              <a:miter lim="400000"/>
              <a:headEnd len="sm" w="sm" type="none"/>
              <a:tailEnd len="med" w="med" type="triangle"/>
            </a:ln>
          </p:spPr>
        </p:cxnSp>
        <p:sp>
          <p:nvSpPr>
            <p:cNvPr id="734" name="Google Shape;734;p68"/>
            <p:cNvSpPr/>
            <p:nvPr/>
          </p:nvSpPr>
          <p:spPr>
            <a:xfrm>
              <a:off x="0" y="2575925"/>
              <a:ext cx="557490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valor de entrenamiento</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a:t>
              </a:r>
              <a:r>
                <a:rPr b="0" i="1" lang="en" sz="1400" u="none" cap="none" strike="noStrike">
                  <a:solidFill>
                    <a:srgbClr val="000000"/>
                  </a:solidFill>
                  <a:latin typeface="Saira Thin"/>
                  <a:ea typeface="Saira Thin"/>
                  <a:cs typeface="Saira Thin"/>
                  <a:sym typeface="Saira Thin"/>
                </a:rPr>
                <a:t>target</a:t>
              </a:r>
              <a:r>
                <a:rPr b="0" i="0" lang="en" sz="1400" u="none" cap="none" strike="noStrike">
                  <a:solidFill>
                    <a:srgbClr val="000000"/>
                  </a:solidFill>
                  <a:latin typeface="Saira"/>
                  <a:ea typeface="Saira"/>
                  <a:cs typeface="Saira"/>
                  <a:sym typeface="Saira"/>
                </a:rPr>
                <a:t>)</a:t>
              </a:r>
              <a:endParaRPr sz="500"/>
            </a:p>
          </p:txBody>
        </p:sp>
      </p:grpSp>
      <p:grpSp>
        <p:nvGrpSpPr>
          <p:cNvPr id="735" name="Google Shape;735;p68"/>
          <p:cNvGrpSpPr/>
          <p:nvPr/>
        </p:nvGrpSpPr>
        <p:grpSpPr>
          <a:xfrm>
            <a:off x="5947301" y="3321035"/>
            <a:ext cx="1650825" cy="721088"/>
            <a:chOff x="0" y="121"/>
            <a:chExt cx="4402200" cy="1922901"/>
          </a:xfrm>
        </p:grpSpPr>
        <p:cxnSp>
          <p:nvCxnSpPr>
            <p:cNvPr id="736" name="Google Shape;736;p68"/>
            <p:cNvCxnSpPr/>
            <p:nvPr/>
          </p:nvCxnSpPr>
          <p:spPr>
            <a:xfrm rot="10800000">
              <a:off x="67791" y="121"/>
              <a:ext cx="342300" cy="714900"/>
            </a:xfrm>
            <a:prstGeom prst="straightConnector1">
              <a:avLst/>
            </a:prstGeom>
            <a:noFill/>
            <a:ln cap="flat" cmpd="sng" w="25400">
              <a:solidFill>
                <a:srgbClr val="000000"/>
              </a:solidFill>
              <a:prstDash val="solid"/>
              <a:miter lim="400000"/>
              <a:headEnd len="sm" w="sm" type="none"/>
              <a:tailEnd len="med" w="med" type="triangle"/>
            </a:ln>
          </p:spPr>
        </p:cxnSp>
        <p:sp>
          <p:nvSpPr>
            <p:cNvPr id="737" name="Google Shape;737;p68"/>
            <p:cNvSpPr txBox="1"/>
            <p:nvPr/>
          </p:nvSpPr>
          <p:spPr>
            <a:xfrm>
              <a:off x="0" y="629422"/>
              <a:ext cx="4402200" cy="1293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previsión (modelo) (ej: lineal)</a:t>
              </a:r>
              <a:endParaRPr sz="500"/>
            </a:p>
          </p:txBody>
        </p:sp>
      </p:grpSp>
      <p:grpSp>
        <p:nvGrpSpPr>
          <p:cNvPr id="738" name="Google Shape;738;p68"/>
          <p:cNvGrpSpPr/>
          <p:nvPr/>
        </p:nvGrpSpPr>
        <p:grpSpPr>
          <a:xfrm>
            <a:off x="4958862" y="2190909"/>
            <a:ext cx="2807775" cy="765799"/>
            <a:chOff x="0" y="0"/>
            <a:chExt cx="7487400" cy="2042132"/>
          </a:xfrm>
        </p:grpSpPr>
        <p:cxnSp>
          <p:nvCxnSpPr>
            <p:cNvPr id="739" name="Google Shape;739;p68"/>
            <p:cNvCxnSpPr/>
            <p:nvPr/>
          </p:nvCxnSpPr>
          <p:spPr>
            <a:xfrm>
              <a:off x="1754425" y="1278332"/>
              <a:ext cx="0" cy="763800"/>
            </a:xfrm>
            <a:prstGeom prst="straightConnector1">
              <a:avLst/>
            </a:prstGeom>
            <a:noFill/>
            <a:ln cap="flat" cmpd="sng" w="25400">
              <a:solidFill>
                <a:srgbClr val="000000"/>
              </a:solidFill>
              <a:prstDash val="solid"/>
              <a:miter lim="400000"/>
              <a:headEnd len="sm" w="sm" type="none"/>
              <a:tailEnd len="med" w="med" type="triangle"/>
            </a:ln>
          </p:spPr>
        </p:cxnSp>
        <p:sp>
          <p:nvSpPr>
            <p:cNvPr id="740" name="Google Shape;740;p68"/>
            <p:cNvSpPr txBox="1"/>
            <p:nvPr/>
          </p:nvSpPr>
          <p:spPr>
            <a:xfrm>
              <a:off x="0" y="0"/>
              <a:ext cx="7487400" cy="19149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suma sobre todos los datos </a:t>
              </a:r>
              <a:endParaRPr sz="500"/>
            </a:p>
          </p:txBody>
        </p:sp>
      </p:grpSp>
      <p:sp>
        <p:nvSpPr>
          <p:cNvPr id="741" name="Google Shape;741;p68"/>
          <p:cNvSpPr txBox="1"/>
          <p:nvPr/>
        </p:nvSpPr>
        <p:spPr>
          <a:xfrm>
            <a:off x="379980" y="653006"/>
            <a:ext cx="7842600" cy="1583400"/>
          </a:xfrm>
          <a:prstGeom prst="rect">
            <a:avLst/>
          </a:prstGeom>
          <a:noFill/>
          <a:ln>
            <a:noFill/>
          </a:ln>
        </p:spPr>
        <p:txBody>
          <a:bodyPr anchorCtr="0" anchor="ctr" bIns="26775" lIns="26775" spcFirstLastPara="1" rIns="26775" wrap="square" tIns="26775">
            <a:normAutofit/>
          </a:bodyPr>
          <a:lstStyle/>
          <a:p>
            <a:pPr indent="-222250" lvl="0" marL="215900" marR="0" rtl="0" algn="l">
              <a:lnSpc>
                <a:spcPct val="100000"/>
              </a:lnSpc>
              <a:spcBef>
                <a:spcPts val="0"/>
              </a:spcBef>
              <a:spcAft>
                <a:spcPts val="0"/>
              </a:spcAft>
              <a:buClr>
                <a:srgbClr val="000000"/>
              </a:buClr>
              <a:buSzPts val="1300"/>
              <a:buFont typeface="Saira"/>
              <a:buChar char="•"/>
            </a:pPr>
            <a:r>
              <a:rPr b="0" i="0" lang="en" sz="1700" u="none" cap="none" strike="noStrike">
                <a:solidFill>
                  <a:srgbClr val="000000"/>
                </a:solidFill>
                <a:latin typeface="Saira"/>
                <a:ea typeface="Saira"/>
                <a:cs typeface="Saira"/>
                <a:sym typeface="Saira"/>
              </a:rPr>
              <a:t>Aprendizaje supervisado necesita datos con el resultado esperado  (</a:t>
            </a:r>
            <a:r>
              <a:rPr b="0" i="1" lang="en" sz="1700" u="none" cap="none" strike="noStrike">
                <a:solidFill>
                  <a:srgbClr val="0433FF"/>
                </a:solidFill>
                <a:latin typeface="Saira Thin"/>
                <a:ea typeface="Saira Thin"/>
                <a:cs typeface="Saira Thin"/>
                <a:sym typeface="Saira Thin"/>
              </a:rPr>
              <a:t>target</a:t>
            </a:r>
            <a:r>
              <a:rPr b="0" i="0" lang="en" sz="1700" u="none" cap="none" strike="noStrike">
                <a:solidFill>
                  <a:srgbClr val="000000"/>
                </a:solidFill>
                <a:latin typeface="Saira"/>
                <a:ea typeface="Saira"/>
                <a:cs typeface="Saira"/>
                <a:sym typeface="Saira"/>
              </a:rPr>
              <a:t>)</a:t>
            </a:r>
            <a:endParaRPr sz="500"/>
          </a:p>
          <a:p>
            <a:pPr indent="-222250" lvl="0" marL="215900" marR="0" rtl="0" algn="l">
              <a:lnSpc>
                <a:spcPct val="100000"/>
              </a:lnSpc>
              <a:spcBef>
                <a:spcPts val="1100"/>
              </a:spcBef>
              <a:spcAft>
                <a:spcPts val="0"/>
              </a:spcAft>
              <a:buClr>
                <a:srgbClr val="000000"/>
              </a:buClr>
              <a:buSzPts val="1300"/>
              <a:buFont typeface="Saira"/>
              <a:buChar char="•"/>
            </a:pPr>
            <a:r>
              <a:rPr b="0" i="0" lang="en" sz="1700" u="none" cap="none" strike="noStrike">
                <a:solidFill>
                  <a:srgbClr val="000000"/>
                </a:solidFill>
                <a:latin typeface="Saira"/>
                <a:ea typeface="Saira"/>
                <a:cs typeface="Saira"/>
                <a:sym typeface="Saira"/>
              </a:rPr>
              <a:t>Compara la salida de un modelo (predicción) con el valor esperado (target)</a:t>
            </a:r>
            <a:endParaRPr sz="500"/>
          </a:p>
          <a:p>
            <a:pPr indent="-222250" lvl="0" marL="215900" marR="0" rtl="0" algn="l">
              <a:lnSpc>
                <a:spcPct val="100000"/>
              </a:lnSpc>
              <a:spcBef>
                <a:spcPts val="1100"/>
              </a:spcBef>
              <a:spcAft>
                <a:spcPts val="0"/>
              </a:spcAft>
              <a:buClr>
                <a:srgbClr val="000000"/>
              </a:buClr>
              <a:buSzPts val="1300"/>
              <a:buFont typeface="Saira"/>
              <a:buChar char="•"/>
            </a:pPr>
            <a:r>
              <a:rPr b="0" i="0" lang="en" sz="1700" u="none" cap="none" strike="noStrike">
                <a:solidFill>
                  <a:srgbClr val="000000"/>
                </a:solidFill>
                <a:latin typeface="Saira"/>
                <a:ea typeface="Saira"/>
                <a:cs typeface="Saira"/>
                <a:sym typeface="Saira"/>
              </a:rPr>
              <a:t>Ejemplo: en un problema de </a:t>
            </a:r>
            <a:r>
              <a:rPr b="0" i="0" lang="en" sz="1700" u="none" cap="none" strike="noStrike">
                <a:solidFill>
                  <a:srgbClr val="0433FF"/>
                </a:solidFill>
                <a:latin typeface="Saira"/>
                <a:ea typeface="Saira"/>
                <a:cs typeface="Saira"/>
                <a:sym typeface="Saira"/>
              </a:rPr>
              <a:t>regression</a:t>
            </a:r>
            <a:r>
              <a:rPr b="0" i="0" lang="en" sz="1700" u="none" cap="none" strike="noStrike">
                <a:solidFill>
                  <a:srgbClr val="000000"/>
                </a:solidFill>
                <a:latin typeface="Saira"/>
                <a:ea typeface="Saira"/>
                <a:cs typeface="Saira"/>
                <a:sym typeface="Saira"/>
              </a:rPr>
              <a:t>, usar el </a:t>
            </a:r>
            <a:r>
              <a:rPr b="0" i="1" lang="en" sz="1700" u="none" cap="none" strike="noStrike">
                <a:solidFill>
                  <a:srgbClr val="000000"/>
                </a:solidFill>
                <a:latin typeface="Saira Thin"/>
                <a:ea typeface="Saira Thin"/>
                <a:cs typeface="Saira Thin"/>
                <a:sym typeface="Saira Thin"/>
              </a:rPr>
              <a:t>the Mean Squared Error</a:t>
            </a:r>
            <a:r>
              <a:rPr b="0" i="0" lang="en" sz="1700" u="none" cap="none" strike="noStrike">
                <a:solidFill>
                  <a:srgbClr val="000000"/>
                </a:solidFill>
                <a:latin typeface="Saira"/>
                <a:ea typeface="Saira"/>
                <a:cs typeface="Saira"/>
                <a:sym typeface="Saira"/>
              </a:rPr>
              <a:t>:</a:t>
            </a:r>
            <a:endParaRPr sz="500"/>
          </a:p>
        </p:txBody>
      </p:sp>
      <p:sp>
        <p:nvSpPr>
          <p:cNvPr id="742" name="Google Shape;742;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9"/>
          <p:cNvSpPr txBox="1"/>
          <p:nvPr>
            <p:ph idx="1" type="body"/>
          </p:nvPr>
        </p:nvSpPr>
        <p:spPr>
          <a:xfrm>
            <a:off x="311700" y="13674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General para aprendizaje automático (ML) supervisado (y a veces no supervisado también):</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“aprender es minimizar la función de pérdida”</a:t>
            </a:r>
            <a:endParaRPr sz="500"/>
          </a:p>
          <a:p>
            <a:pPr indent="-177800" lvl="1" marL="3429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Se necesitan los dat</a:t>
            </a:r>
            <a:r>
              <a:rPr lang="en">
                <a:solidFill>
                  <a:srgbClr val="666666"/>
                </a:solidFill>
                <a:latin typeface="Helvetica Neue"/>
                <a:ea typeface="Helvetica Neue"/>
                <a:cs typeface="Helvetica Neue"/>
                <a:sym typeface="Helvetica Neue"/>
              </a:rPr>
              <a:t>os etiquetados: valores/números o clasificaciones correctas (</a:t>
            </a:r>
            <a:r>
              <a:rPr i="1" lang="en"/>
              <a:t>target</a:t>
            </a:r>
            <a:r>
              <a:rPr lang="en">
                <a:solidFill>
                  <a:srgbClr val="666666"/>
                </a:solidFill>
                <a:latin typeface="Helvetica Neue"/>
                <a:ea typeface="Helvetica Neue"/>
                <a:cs typeface="Helvetica Neue"/>
                <a:sym typeface="Helvetica Neue"/>
              </a:rPr>
              <a:t>), </a:t>
            </a:r>
            <a:r>
              <a:rPr i="1" lang="en"/>
              <a:t>t</a:t>
            </a:r>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Para regresión, en general, error quadrático médio, MSE</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Para clasificación, en general </a:t>
            </a:r>
            <a:r>
              <a:rPr i="1" lang="en" sz="1400"/>
              <a:t>cross entropy</a:t>
            </a:r>
            <a:r>
              <a:rPr lang="en" sz="1400">
                <a:solidFill>
                  <a:srgbClr val="666666"/>
                </a:solidFill>
                <a:latin typeface="Helvetica Neue"/>
                <a:ea typeface="Helvetica Neue"/>
                <a:cs typeface="Helvetica Neue"/>
                <a:sym typeface="Helvetica Neue"/>
              </a:rPr>
              <a:t>  </a:t>
            </a:r>
            <a:endParaRPr sz="1400">
              <a:solidFill>
                <a:srgbClr val="666666"/>
              </a:solidFill>
              <a:latin typeface="Helvetica Neue"/>
              <a:ea typeface="Helvetica Neue"/>
              <a:cs typeface="Helvetica Neue"/>
              <a:sym typeface="Helvetica Neue"/>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Muchos métodos de minimización </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Agregar una regularización</a:t>
            </a:r>
            <a:endParaRPr sz="1400"/>
          </a:p>
          <a:p>
            <a:pPr indent="-139700" lvl="0" marL="177800" rtl="0" algn="l">
              <a:lnSpc>
                <a:spcPct val="115000"/>
              </a:lnSpc>
              <a:spcBef>
                <a:spcPts val="0"/>
              </a:spcBef>
              <a:spcAft>
                <a:spcPts val="0"/>
              </a:spcAft>
              <a:buSzPts val="600"/>
              <a:buNone/>
            </a:pPr>
            <a:r>
              <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Durante el entrenamiento, los pares entrada-salida, (</a:t>
            </a:r>
            <a:r>
              <a:rPr i="1" lang="en" sz="1400"/>
              <a:t>X, t </a:t>
            </a:r>
            <a:r>
              <a:rPr lang="en" sz="1400">
                <a:solidFill>
                  <a:srgbClr val="666666"/>
                </a:solidFill>
                <a:latin typeface="Helvetica Neue"/>
                <a:ea typeface="Helvetica Neue"/>
                <a:cs typeface="Helvetica Neue"/>
                <a:sym typeface="Helvetica Neue"/>
              </a:rPr>
              <a:t>) son fijos. Los parámetros varían y se calcula una función de pérdida.</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Cuando se evalúa un modelo, los </a:t>
            </a:r>
            <a:r>
              <a:rPr i="1" lang="en" sz="1400"/>
              <a:t>parámetros</a:t>
            </a:r>
            <a:r>
              <a:rPr lang="en" sz="1400">
                <a:solidFill>
                  <a:srgbClr val="666666"/>
                </a:solidFill>
                <a:latin typeface="Helvetica Neue"/>
                <a:ea typeface="Helvetica Neue"/>
                <a:cs typeface="Helvetica Neue"/>
                <a:sym typeface="Helvetica Neue"/>
              </a:rPr>
              <a:t> son fijos, las entradas varían (y el </a:t>
            </a:r>
            <a:r>
              <a:rPr i="1" lang="en" sz="1400"/>
              <a:t>target</a:t>
            </a:r>
            <a:r>
              <a:rPr lang="en" sz="1400">
                <a:solidFill>
                  <a:srgbClr val="666666"/>
                </a:solidFill>
                <a:latin typeface="Helvetica Neue"/>
                <a:ea typeface="Helvetica Neue"/>
                <a:cs typeface="Helvetica Neue"/>
                <a:sym typeface="Helvetica Neue"/>
              </a:rPr>
              <a:t> pude ser desconocido). El proceso de predicción termina con la salida (no hay función pérdida)</a:t>
            </a:r>
            <a:endParaRPr sz="1400"/>
          </a:p>
        </p:txBody>
      </p:sp>
      <p:sp>
        <p:nvSpPr>
          <p:cNvPr id="748" name="Google Shape;748;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49" name="Google Shape;749;p6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400"/>
              <a:t>Función de pérdida (</a:t>
            </a:r>
            <a:r>
              <a:rPr i="1" lang="en" sz="2300"/>
              <a:t>loss function</a:t>
            </a:r>
            <a:r>
              <a:rPr lang="en" sz="2400"/>
              <a:t>)</a:t>
            </a:r>
            <a:endParaRPr sz="500"/>
          </a:p>
        </p:txBody>
      </p:sp>
      <p:sp>
        <p:nvSpPr>
          <p:cNvPr id="750" name="Google Shape;750;p69"/>
          <p:cNvSpPr txBox="1"/>
          <p:nvPr/>
        </p:nvSpPr>
        <p:spPr>
          <a:xfrm>
            <a:off x="141882" y="719590"/>
            <a:ext cx="8824500" cy="471000"/>
          </a:xfrm>
          <a:prstGeom prst="rect">
            <a:avLst/>
          </a:prstGeom>
          <a:solidFill>
            <a:srgbClr val="FFFFFF"/>
          </a:solidFill>
          <a:ln cap="flat" cmpd="sng" w="28575">
            <a:solidFill>
              <a:srgbClr val="941751"/>
            </a:solidFill>
            <a:prstDash val="dashDot"/>
            <a:miter lim="400000"/>
            <a:headEnd len="sm" w="sm" type="none"/>
            <a:tailEnd len="sm" w="sm" type="none"/>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11993"/>
              </a:buClr>
              <a:buSzPts val="1700"/>
              <a:buFont typeface="Saira"/>
              <a:buNone/>
            </a:pPr>
            <a:r>
              <a:rPr b="0" i="0" lang="en" sz="1700" u="none" cap="none" strike="noStrike">
                <a:solidFill>
                  <a:srgbClr val="011993"/>
                </a:solidFill>
                <a:latin typeface="Saira"/>
                <a:ea typeface="Saira"/>
                <a:cs typeface="Saira"/>
                <a:sym typeface="Saira"/>
              </a:rPr>
              <a:t>El objetivo de cualquier algoritmo de aprendizaje supervisado es encontrar una función que mapea de la mejor forma posible las entradas con la salida correcta</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756" name="Google Shape;756;p7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Minimización y maximización  </a:t>
            </a:r>
            <a:endParaRPr sz="500"/>
          </a:p>
        </p:txBody>
      </p:sp>
      <p:pic>
        <p:nvPicPr>
          <p:cNvPr descr="Image" id="757" name="Google Shape;757;p70"/>
          <p:cNvPicPr preferRelativeResize="0"/>
          <p:nvPr/>
        </p:nvPicPr>
        <p:blipFill rotWithShape="1">
          <a:blip r:embed="rId3">
            <a:alphaModFix/>
          </a:blip>
          <a:srcRect b="0" l="0" r="0" t="7080"/>
          <a:stretch/>
        </p:blipFill>
        <p:spPr>
          <a:xfrm>
            <a:off x="6131611" y="2985287"/>
            <a:ext cx="3039606" cy="2118253"/>
          </a:xfrm>
          <a:prstGeom prst="rect">
            <a:avLst/>
          </a:prstGeom>
          <a:noFill/>
          <a:ln>
            <a:noFill/>
          </a:ln>
        </p:spPr>
      </p:pic>
      <p:sp>
        <p:nvSpPr>
          <p:cNvPr id="758" name="Google Shape;758;p70"/>
          <p:cNvSpPr txBox="1"/>
          <p:nvPr/>
        </p:nvSpPr>
        <p:spPr>
          <a:xfrm>
            <a:off x="506714" y="791472"/>
            <a:ext cx="5413500" cy="3209400"/>
          </a:xfrm>
          <a:prstGeom prst="rect">
            <a:avLst/>
          </a:prstGeom>
          <a:noFill/>
          <a:ln>
            <a:noFill/>
          </a:ln>
        </p:spPr>
        <p:txBody>
          <a:bodyPr anchorCtr="0" anchor="ctr" bIns="26775" lIns="26775" spcFirstLastPara="1" rIns="26775" wrap="square" tIns="26775">
            <a:spAutoFit/>
          </a:bodyPr>
          <a:lstStyle/>
          <a:p>
            <a:pPr indent="-222250" lvl="0" marL="228600" marR="0" rtl="0" algn="l">
              <a:lnSpc>
                <a:spcPct val="100000"/>
              </a:lnSpc>
              <a:spcBef>
                <a:spcPts val="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En general, </a:t>
            </a:r>
            <a:r>
              <a:rPr b="0" i="1" lang="en" sz="1500" u="none" cap="none" strike="noStrike">
                <a:solidFill>
                  <a:srgbClr val="000000"/>
                </a:solidFill>
                <a:latin typeface="Saira Thin"/>
                <a:ea typeface="Saira Thin"/>
                <a:cs typeface="Saira Thin"/>
                <a:sym typeface="Saira Thin"/>
              </a:rPr>
              <a:t>aprender</a:t>
            </a:r>
            <a:r>
              <a:rPr b="0" i="0" lang="en" sz="1500" u="none" cap="none" strike="noStrike">
                <a:solidFill>
                  <a:srgbClr val="000000"/>
                </a:solidFill>
                <a:latin typeface="Saira"/>
                <a:ea typeface="Saira"/>
                <a:cs typeface="Saira"/>
                <a:sym typeface="Saira"/>
              </a:rPr>
              <a:t> pasa por </a:t>
            </a:r>
            <a:r>
              <a:rPr b="0" i="1" lang="en" sz="1500" u="none" cap="none" strike="noStrike">
                <a:solidFill>
                  <a:srgbClr val="000000"/>
                </a:solidFill>
                <a:latin typeface="Saira Thin"/>
                <a:ea typeface="Saira Thin"/>
                <a:cs typeface="Saira Thin"/>
                <a:sym typeface="Saira Thin"/>
              </a:rPr>
              <a:t>maximizar</a:t>
            </a:r>
            <a:r>
              <a:rPr b="0" i="0" lang="en" sz="1500" u="none" cap="none" strike="noStrike">
                <a:solidFill>
                  <a:srgbClr val="000000"/>
                </a:solidFill>
                <a:latin typeface="Saira"/>
                <a:ea typeface="Saira"/>
                <a:cs typeface="Saira"/>
                <a:sym typeface="Saira"/>
              </a:rPr>
              <a:t> o </a:t>
            </a:r>
            <a:r>
              <a:rPr b="0" i="1" lang="en" sz="1500" u="none" cap="none" strike="noStrike">
                <a:solidFill>
                  <a:srgbClr val="000000"/>
                </a:solidFill>
                <a:latin typeface="Saira Thin"/>
                <a:ea typeface="Saira Thin"/>
                <a:cs typeface="Saira Thin"/>
                <a:sym typeface="Saira Thin"/>
              </a:rPr>
              <a:t>minimizar</a:t>
            </a:r>
            <a:r>
              <a:rPr b="0" i="0" lang="en" sz="1500" u="none" cap="none" strike="noStrike">
                <a:solidFill>
                  <a:srgbClr val="000000"/>
                </a:solidFill>
                <a:latin typeface="Saira"/>
                <a:ea typeface="Saira"/>
                <a:cs typeface="Saira"/>
                <a:sym typeface="Saira"/>
              </a:rPr>
              <a:t> una función!</a:t>
            </a:r>
            <a:endParaRPr sz="500"/>
          </a:p>
          <a:p>
            <a:pPr indent="-222250" lvl="1" marL="3937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Minimizar una función de pérdida (</a:t>
            </a:r>
            <a:r>
              <a:rPr b="0" i="1" lang="en" sz="1500" u="none" cap="none" strike="noStrike">
                <a:solidFill>
                  <a:srgbClr val="000000"/>
                </a:solidFill>
                <a:latin typeface="Saira Thin"/>
                <a:ea typeface="Saira Thin"/>
                <a:cs typeface="Saira Thin"/>
                <a:sym typeface="Saira Thin"/>
              </a:rPr>
              <a:t>loss function</a:t>
            </a:r>
            <a:r>
              <a:rPr b="0" i="0" lang="en" sz="1500" u="none" cap="none" strike="noStrike">
                <a:solidFill>
                  <a:srgbClr val="000000"/>
                </a:solidFill>
                <a:latin typeface="Saira"/>
                <a:ea typeface="Saira"/>
                <a:cs typeface="Saira"/>
                <a:sym typeface="Saira"/>
              </a:rPr>
              <a:t>)</a:t>
            </a:r>
            <a:endParaRPr sz="500"/>
          </a:p>
          <a:p>
            <a:pPr indent="-222250" lvl="1" marL="3937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Maximizar un score (o el lucro): </a:t>
            </a:r>
            <a:endParaRPr sz="500"/>
          </a:p>
          <a:p>
            <a:pPr indent="-222250" lvl="0" marL="2286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Primer derivada nula</a:t>
            </a:r>
            <a:endParaRPr sz="500"/>
          </a:p>
          <a:p>
            <a:pPr indent="-222250" lvl="0" marL="2286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Segunda derivada positiva (o negativa)</a:t>
            </a:r>
            <a:endParaRPr sz="500"/>
          </a:p>
          <a:p>
            <a:pPr indent="-222250" lvl="0" marL="2286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Muy complejo en muchas dimensiones y si hay muchos mínimos o máximos locales:</a:t>
            </a:r>
            <a:endParaRPr sz="500"/>
          </a:p>
          <a:p>
            <a:pPr indent="-222250" lvl="1" marL="393700" marR="0" rtl="0" algn="l">
              <a:lnSpc>
                <a:spcPct val="100000"/>
              </a:lnSpc>
              <a:spcBef>
                <a:spcPts val="1400"/>
              </a:spcBef>
              <a:spcAft>
                <a:spcPts val="0"/>
              </a:spcAft>
              <a:buClr>
                <a:srgbClr val="000000"/>
              </a:buClr>
              <a:buSzPts val="1100"/>
              <a:buFont typeface="Saira"/>
              <a:buChar char="•"/>
            </a:pPr>
            <a:r>
              <a:rPr b="0" i="0" lang="en" sz="1500" u="none" cap="none" strike="noStrike">
                <a:solidFill>
                  <a:srgbClr val="000000"/>
                </a:solidFill>
                <a:latin typeface="Saira"/>
                <a:ea typeface="Saira"/>
                <a:cs typeface="Saira"/>
                <a:sym typeface="Saira"/>
              </a:rPr>
              <a:t>Riqueza de métodos numéricos que </a:t>
            </a:r>
            <a:r>
              <a:rPr b="1" i="0" lang="en" sz="1500" u="none" cap="none" strike="noStrike">
                <a:solidFill>
                  <a:srgbClr val="000000"/>
                </a:solidFill>
                <a:latin typeface="Saira"/>
                <a:ea typeface="Saira"/>
                <a:cs typeface="Saira"/>
                <a:sym typeface="Saira"/>
              </a:rPr>
              <a:t>no</a:t>
            </a:r>
            <a:r>
              <a:rPr b="0" i="0" lang="en" sz="1500" u="none" cap="none" strike="noStrike">
                <a:solidFill>
                  <a:srgbClr val="000000"/>
                </a:solidFill>
                <a:latin typeface="Saira"/>
                <a:ea typeface="Saira"/>
                <a:cs typeface="Saira"/>
                <a:sym typeface="Saira"/>
              </a:rPr>
              <a:t> vamos a explorar</a:t>
            </a:r>
            <a:endParaRPr sz="500"/>
          </a:p>
        </p:txBody>
      </p:sp>
      <p:pic>
        <p:nvPicPr>
          <p:cNvPr descr="Image" id="759" name="Google Shape;759;p70"/>
          <p:cNvPicPr preferRelativeResize="0"/>
          <p:nvPr/>
        </p:nvPicPr>
        <p:blipFill rotWithShape="1">
          <a:blip r:embed="rId4">
            <a:alphaModFix/>
          </a:blip>
          <a:srcRect b="0" l="0" r="0" t="0"/>
          <a:stretch/>
        </p:blipFill>
        <p:spPr>
          <a:xfrm>
            <a:off x="6240915" y="658463"/>
            <a:ext cx="2780898" cy="2224718"/>
          </a:xfrm>
          <a:prstGeom prst="rect">
            <a:avLst/>
          </a:prstGeom>
          <a:noFill/>
          <a:ln>
            <a:noFill/>
          </a:ln>
        </p:spPr>
      </p:pic>
      <p:cxnSp>
        <p:nvCxnSpPr>
          <p:cNvPr id="760" name="Google Shape;760;p70"/>
          <p:cNvCxnSpPr/>
          <p:nvPr/>
        </p:nvCxnSpPr>
        <p:spPr>
          <a:xfrm>
            <a:off x="6817541" y="2156337"/>
            <a:ext cx="559200" cy="0"/>
          </a:xfrm>
          <a:prstGeom prst="straightConnector1">
            <a:avLst/>
          </a:prstGeom>
          <a:noFill/>
          <a:ln cap="flat" cmpd="sng" w="25400">
            <a:solidFill>
              <a:srgbClr val="941751"/>
            </a:solidFill>
            <a:prstDash val="solid"/>
            <a:miter lim="400000"/>
            <a:headEnd len="sm" w="sm" type="none"/>
            <a:tailEnd len="sm" w="sm" type="none"/>
          </a:ln>
        </p:spPr>
      </p:cxnSp>
      <p:cxnSp>
        <p:nvCxnSpPr>
          <p:cNvPr id="761" name="Google Shape;761;p70"/>
          <p:cNvCxnSpPr/>
          <p:nvPr/>
        </p:nvCxnSpPr>
        <p:spPr>
          <a:xfrm>
            <a:off x="7493766" y="1489082"/>
            <a:ext cx="559200" cy="0"/>
          </a:xfrm>
          <a:prstGeom prst="straightConnector1">
            <a:avLst/>
          </a:prstGeom>
          <a:noFill/>
          <a:ln cap="flat" cmpd="sng" w="25400">
            <a:solidFill>
              <a:srgbClr val="0096FF"/>
            </a:solidFill>
            <a:prstDash val="solid"/>
            <a:miter lim="400000"/>
            <a:headEnd len="sm" w="sm" type="none"/>
            <a:tailEnd len="sm" w="sm" type="none"/>
          </a:ln>
        </p:spPr>
      </p:cxnSp>
      <p:cxnSp>
        <p:nvCxnSpPr>
          <p:cNvPr id="762" name="Google Shape;762;p70"/>
          <p:cNvCxnSpPr/>
          <p:nvPr/>
        </p:nvCxnSpPr>
        <p:spPr>
          <a:xfrm>
            <a:off x="8115315" y="1851756"/>
            <a:ext cx="559200" cy="0"/>
          </a:xfrm>
          <a:prstGeom prst="straightConnector1">
            <a:avLst/>
          </a:prstGeom>
          <a:noFill/>
          <a:ln cap="flat" cmpd="sng" w="25400">
            <a:solidFill>
              <a:srgbClr val="0096FF"/>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sz="500"/>
          </a:p>
        </p:txBody>
      </p:sp>
      <p:sp>
        <p:nvSpPr>
          <p:cNvPr id="768" name="Google Shape;768;p71"/>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69" name="Google Shape;769;p71"/>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0" name="Google Shape;770;p71"/>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1" name="Google Shape;771;p71"/>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2" name="Google Shape;772;p71"/>
          <p:cNvSpPr/>
          <p:nvPr/>
        </p:nvSpPr>
        <p:spPr>
          <a:xfrm>
            <a:off x="5867834"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73" name="Google Shape;773;p71"/>
          <p:cNvSpPr txBox="1"/>
          <p:nvPr/>
        </p:nvSpPr>
        <p:spPr>
          <a:xfrm>
            <a:off x="1245375" y="604075"/>
            <a:ext cx="68220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774" name="Google Shape;774;p71"/>
          <p:cNvSpPr txBox="1"/>
          <p:nvPr/>
        </p:nvSpPr>
        <p:spPr>
          <a:xfrm rot="-5400000">
            <a:off x="5749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775" name="Google Shape;775;p71"/>
          <p:cNvSpPr txBox="1"/>
          <p:nvPr/>
        </p:nvSpPr>
        <p:spPr>
          <a:xfrm>
            <a:off x="2012174" y="1858375"/>
            <a:ext cx="756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776" name="Google Shape;776;p71"/>
          <p:cNvGrpSpPr/>
          <p:nvPr/>
        </p:nvGrpSpPr>
        <p:grpSpPr>
          <a:xfrm>
            <a:off x="2002292" y="3263853"/>
            <a:ext cx="891522" cy="714557"/>
            <a:chOff x="0" y="0"/>
            <a:chExt cx="2377392" cy="1905485"/>
          </a:xfrm>
        </p:grpSpPr>
        <p:sp>
          <p:nvSpPr>
            <p:cNvPr id="777" name="Google Shape;777;p71"/>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778" name="Google Shape;778;p71"/>
            <p:cNvCxnSpPr/>
            <p:nvPr/>
          </p:nvCxnSpPr>
          <p:spPr>
            <a:xfrm>
              <a:off x="1107492" y="635585"/>
              <a:ext cx="1269900" cy="1269900"/>
            </a:xfrm>
            <a:prstGeom prst="straightConnector1">
              <a:avLst/>
            </a:prstGeom>
            <a:noFill/>
            <a:ln>
              <a:noFill/>
            </a:ln>
          </p:spPr>
        </p:cxnSp>
      </p:grpSp>
      <p:sp>
        <p:nvSpPr>
          <p:cNvPr id="779" name="Google Shape;779;p71"/>
          <p:cNvSpPr txBox="1"/>
          <p:nvPr/>
        </p:nvSpPr>
        <p:spPr>
          <a:xfrm>
            <a:off x="3599376" y="1368360"/>
            <a:ext cx="2135700" cy="1704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Regresión lineal, </a:t>
            </a:r>
            <a:br>
              <a:rPr b="0" i="0" lang="en" sz="1400" u="none" cap="none" strike="noStrike">
                <a:solidFill>
                  <a:srgbClr val="FFFFFF"/>
                </a:solidFill>
                <a:latin typeface="Saira"/>
                <a:ea typeface="Saira"/>
                <a:cs typeface="Saira"/>
                <a:sym typeface="Saira"/>
              </a:rPr>
            </a:br>
            <a:r>
              <a:rPr b="0" i="0" lang="en" sz="1400" u="none" cap="none" strike="noStrike">
                <a:solidFill>
                  <a:srgbClr val="FFFFFF"/>
                </a:solidFill>
                <a:latin typeface="Saira"/>
                <a:ea typeface="Saira"/>
                <a:cs typeface="Saira"/>
                <a:sym typeface="Saira"/>
              </a:rPr>
              <a:t>logística, etc.</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Redes neuronales y otros métodos avanzados (módulo 3)</a:t>
            </a:r>
            <a:endParaRPr sz="500"/>
          </a:p>
        </p:txBody>
      </p:sp>
      <p:sp>
        <p:nvSpPr>
          <p:cNvPr id="780" name="Google Shape;780;p71"/>
          <p:cNvSpPr txBox="1"/>
          <p:nvPr/>
        </p:nvSpPr>
        <p:spPr>
          <a:xfrm>
            <a:off x="6565674" y="2300200"/>
            <a:ext cx="6297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781" name="Google Shape;781;p71"/>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782" name="Google Shape;782;p71"/>
          <p:cNvGrpSpPr/>
          <p:nvPr/>
        </p:nvGrpSpPr>
        <p:grpSpPr>
          <a:xfrm>
            <a:off x="2399868" y="2794293"/>
            <a:ext cx="4444537" cy="1270012"/>
            <a:chOff x="8" y="-135"/>
            <a:chExt cx="11852100" cy="3386700"/>
          </a:xfrm>
        </p:grpSpPr>
        <p:cxnSp>
          <p:nvCxnSpPr>
            <p:cNvPr id="783" name="Google Shape;783;p71"/>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784" name="Google Shape;784;p71"/>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785" name="Google Shape;785;p71"/>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786" name="Google Shape;786;p71"/>
          <p:cNvSpPr txBox="1"/>
          <p:nvPr/>
        </p:nvSpPr>
        <p:spPr>
          <a:xfrm>
            <a:off x="2525948" y="4653525"/>
            <a:ext cx="5308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787" name="Google Shape;787;p71"/>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788" name="Google Shape;788;p71"/>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789" name="Google Shape;789;p71"/>
          <p:cNvSpPr txBox="1"/>
          <p:nvPr/>
        </p:nvSpPr>
        <p:spPr>
          <a:xfrm>
            <a:off x="1159399" y="4156475"/>
            <a:ext cx="7672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función de pérdida (</a:t>
            </a:r>
            <a:r>
              <a:rPr b="0" i="1" lang="en" sz="1900" u="none" cap="none" strike="noStrike">
                <a:solidFill>
                  <a:srgbClr val="941751"/>
                </a:solidFill>
                <a:latin typeface="Saira Thin"/>
                <a:ea typeface="Saira Thin"/>
                <a:cs typeface="Saira Thin"/>
                <a:sym typeface="Saira Thin"/>
              </a:rPr>
              <a:t>loss</a:t>
            </a:r>
            <a:r>
              <a:rPr b="0" i="0" lang="en" sz="1900" u="none" cap="none" strike="noStrike">
                <a:solidFill>
                  <a:srgbClr val="941751"/>
                </a:solidFill>
                <a:latin typeface="Saira"/>
                <a:ea typeface="Saira"/>
                <a:cs typeface="Saira"/>
                <a:sym typeface="Saira"/>
              </a:rPr>
              <a:t>): comparación de la salida con el target</a:t>
            </a:r>
            <a:endParaRPr sz="500"/>
          </a:p>
        </p:txBody>
      </p:sp>
      <p:sp>
        <p:nvSpPr>
          <p:cNvPr id="790" name="Google Shape;790;p71"/>
          <p:cNvSpPr txBox="1"/>
          <p:nvPr/>
        </p:nvSpPr>
        <p:spPr>
          <a:xfrm>
            <a:off x="7246398" y="2463900"/>
            <a:ext cx="10239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791" name="Google Shape;791;p71"/>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792" name="Google Shape;79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sz="500"/>
          </a:p>
        </p:txBody>
      </p:sp>
      <p:sp>
        <p:nvSpPr>
          <p:cNvPr id="798" name="Google Shape;798;p72"/>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799" name="Google Shape;799;p72"/>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0" name="Google Shape;800;p72"/>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1" name="Google Shape;801;p72"/>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2" name="Google Shape;802;p72"/>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03" name="Google Shape;803;p72"/>
          <p:cNvSpPr txBox="1"/>
          <p:nvPr/>
        </p:nvSpPr>
        <p:spPr>
          <a:xfrm>
            <a:off x="1245375" y="604075"/>
            <a:ext cx="70461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804" name="Google Shape;804;p72"/>
          <p:cNvSpPr txBox="1"/>
          <p:nvPr/>
        </p:nvSpPr>
        <p:spPr>
          <a:xfrm rot="-5400000">
            <a:off x="5749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805" name="Google Shape;805;p72"/>
          <p:cNvSpPr txBox="1"/>
          <p:nvPr/>
        </p:nvSpPr>
        <p:spPr>
          <a:xfrm>
            <a:off x="2012174" y="1858375"/>
            <a:ext cx="756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806" name="Google Shape;806;p72"/>
          <p:cNvGrpSpPr/>
          <p:nvPr/>
        </p:nvGrpSpPr>
        <p:grpSpPr>
          <a:xfrm>
            <a:off x="2002292" y="3263853"/>
            <a:ext cx="891522" cy="714557"/>
            <a:chOff x="0" y="0"/>
            <a:chExt cx="2377392" cy="1905485"/>
          </a:xfrm>
        </p:grpSpPr>
        <p:sp>
          <p:nvSpPr>
            <p:cNvPr id="807" name="Google Shape;807;p72"/>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08" name="Google Shape;808;p72"/>
            <p:cNvCxnSpPr/>
            <p:nvPr/>
          </p:nvCxnSpPr>
          <p:spPr>
            <a:xfrm>
              <a:off x="1107492" y="635585"/>
              <a:ext cx="1269900" cy="1269900"/>
            </a:xfrm>
            <a:prstGeom prst="straightConnector1">
              <a:avLst/>
            </a:prstGeom>
            <a:noFill/>
            <a:ln>
              <a:noFill/>
            </a:ln>
          </p:spPr>
        </p:cxnSp>
      </p:grpSp>
      <p:sp>
        <p:nvSpPr>
          <p:cNvPr id="809" name="Google Shape;809;p72"/>
          <p:cNvSpPr txBox="1"/>
          <p:nvPr/>
        </p:nvSpPr>
        <p:spPr>
          <a:xfrm>
            <a:off x="3599376" y="1368360"/>
            <a:ext cx="2135700" cy="1704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Regresión lineal, </a:t>
            </a:r>
            <a:br>
              <a:rPr b="0" i="0" lang="en" sz="1400" u="none" cap="none" strike="noStrike">
                <a:solidFill>
                  <a:srgbClr val="FFFFFF"/>
                </a:solidFill>
                <a:latin typeface="Saira"/>
                <a:ea typeface="Saira"/>
                <a:cs typeface="Saira"/>
                <a:sym typeface="Saira"/>
              </a:rPr>
            </a:br>
            <a:r>
              <a:rPr b="0" i="0" lang="en" sz="1400" u="none" cap="none" strike="noStrike">
                <a:solidFill>
                  <a:srgbClr val="FFFFFF"/>
                </a:solidFill>
                <a:latin typeface="Saira"/>
                <a:ea typeface="Saira"/>
                <a:cs typeface="Saira"/>
                <a:sym typeface="Saira"/>
              </a:rPr>
              <a:t>logística, etc.</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Redes neuronales y otros métodos avanzados (módulo 3)</a:t>
            </a:r>
            <a:endParaRPr sz="500"/>
          </a:p>
        </p:txBody>
      </p:sp>
      <p:sp>
        <p:nvSpPr>
          <p:cNvPr id="810" name="Google Shape;810;p72"/>
          <p:cNvSpPr txBox="1"/>
          <p:nvPr/>
        </p:nvSpPr>
        <p:spPr>
          <a:xfrm>
            <a:off x="6565674"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811" name="Google Shape;811;p72"/>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grpSp>
        <p:nvGrpSpPr>
          <p:cNvPr id="812" name="Google Shape;812;p72"/>
          <p:cNvGrpSpPr/>
          <p:nvPr/>
        </p:nvGrpSpPr>
        <p:grpSpPr>
          <a:xfrm>
            <a:off x="2399868" y="2794293"/>
            <a:ext cx="4444537" cy="1270012"/>
            <a:chOff x="8" y="-135"/>
            <a:chExt cx="11852100" cy="3386700"/>
          </a:xfrm>
        </p:grpSpPr>
        <p:cxnSp>
          <p:nvCxnSpPr>
            <p:cNvPr id="813" name="Google Shape;813;p72"/>
            <p:cNvCxnSpPr/>
            <p:nvPr/>
          </p:nvCxnSpPr>
          <p:spPr>
            <a:xfrm rot="10800000">
              <a:off x="11824494" y="-135"/>
              <a:ext cx="0" cy="3386700"/>
            </a:xfrm>
            <a:prstGeom prst="straightConnector1">
              <a:avLst/>
            </a:prstGeom>
            <a:noFill/>
            <a:ln cap="flat" cmpd="sng" w="101600">
              <a:solidFill>
                <a:srgbClr val="941751"/>
              </a:solidFill>
              <a:prstDash val="solid"/>
              <a:miter lim="400000"/>
              <a:headEnd len="sm" w="sm" type="none"/>
              <a:tailEnd len="sm" w="sm" type="none"/>
            </a:ln>
          </p:spPr>
        </p:cxnSp>
        <p:cxnSp>
          <p:nvCxnSpPr>
            <p:cNvPr id="814" name="Google Shape;814;p72"/>
            <p:cNvCxnSpPr/>
            <p:nvPr/>
          </p:nvCxnSpPr>
          <p:spPr>
            <a:xfrm rot="10800000">
              <a:off x="35718" y="2455865"/>
              <a:ext cx="0" cy="921600"/>
            </a:xfrm>
            <a:prstGeom prst="straightConnector1">
              <a:avLst/>
            </a:prstGeom>
            <a:noFill/>
            <a:ln cap="flat" cmpd="sng" w="101600">
              <a:solidFill>
                <a:srgbClr val="941751"/>
              </a:solidFill>
              <a:prstDash val="solid"/>
              <a:miter lim="400000"/>
              <a:headEnd len="sm" w="sm" type="none"/>
              <a:tailEnd len="sm" w="sm" type="none"/>
            </a:ln>
          </p:spPr>
        </p:cxnSp>
        <p:cxnSp>
          <p:nvCxnSpPr>
            <p:cNvPr id="815" name="Google Shape;815;p72"/>
            <p:cNvCxnSpPr/>
            <p:nvPr/>
          </p:nvCxnSpPr>
          <p:spPr>
            <a:xfrm rot="10800000">
              <a:off x="8" y="3368207"/>
              <a:ext cx="11852100" cy="0"/>
            </a:xfrm>
            <a:prstGeom prst="straightConnector1">
              <a:avLst/>
            </a:prstGeom>
            <a:noFill/>
            <a:ln cap="flat" cmpd="sng" w="101600">
              <a:solidFill>
                <a:srgbClr val="941751"/>
              </a:solidFill>
              <a:prstDash val="solid"/>
              <a:miter lim="400000"/>
              <a:headEnd len="sm" w="sm" type="none"/>
              <a:tailEnd len="sm" w="sm" type="none"/>
            </a:ln>
          </p:spPr>
        </p:cxnSp>
      </p:grpSp>
      <p:sp>
        <p:nvSpPr>
          <p:cNvPr id="816" name="Google Shape;816;p72"/>
          <p:cNvSpPr txBox="1"/>
          <p:nvPr/>
        </p:nvSpPr>
        <p:spPr>
          <a:xfrm>
            <a:off x="2471098" y="4712275"/>
            <a:ext cx="52761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entrenamiento = minimización de la </a:t>
            </a:r>
            <a:r>
              <a:rPr b="0" i="1" lang="en" sz="1900" u="none" cap="none" strike="noStrike">
                <a:solidFill>
                  <a:srgbClr val="000000"/>
                </a:solidFill>
                <a:latin typeface="Saira Thin"/>
                <a:ea typeface="Saira Thin"/>
                <a:cs typeface="Saira Thin"/>
                <a:sym typeface="Saira Thin"/>
              </a:rPr>
              <a:t>loss</a:t>
            </a:r>
            <a:endParaRPr sz="500"/>
          </a:p>
        </p:txBody>
      </p:sp>
      <p:sp>
        <p:nvSpPr>
          <p:cNvPr id="817" name="Google Shape;817;p72"/>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818" name="Google Shape;818;p72"/>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819" name="Google Shape;819;p72"/>
          <p:cNvSpPr txBox="1"/>
          <p:nvPr/>
        </p:nvSpPr>
        <p:spPr>
          <a:xfrm>
            <a:off x="2864525" y="4120625"/>
            <a:ext cx="4978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0" i="0" lang="en" sz="1900" u="none" cap="none" strike="noStrike">
                <a:solidFill>
                  <a:srgbClr val="941751"/>
                </a:solidFill>
                <a:latin typeface="Saira"/>
                <a:ea typeface="Saira"/>
                <a:cs typeface="Saira"/>
                <a:sym typeface="Saira"/>
              </a:rPr>
              <a:t>||salida - </a:t>
            </a:r>
            <a:r>
              <a:rPr b="0" i="1" lang="en" sz="1900" u="none" cap="none" strike="noStrike">
                <a:solidFill>
                  <a:srgbClr val="941751"/>
                </a:solidFill>
                <a:latin typeface="Saira Thin"/>
                <a:ea typeface="Saira Thin"/>
                <a:cs typeface="Saira Thin"/>
                <a:sym typeface="Saira Thin"/>
              </a:rPr>
              <a:t>target</a:t>
            </a:r>
            <a:r>
              <a:rPr b="0" i="0" lang="en" sz="1900" u="none" cap="none" strike="noStrike">
                <a:solidFill>
                  <a:srgbClr val="941751"/>
                </a:solidFill>
                <a:latin typeface="Saira"/>
                <a:ea typeface="Saira"/>
                <a:cs typeface="Saira"/>
                <a:sym typeface="Saira"/>
              </a:rPr>
              <a:t>|| </a:t>
            </a:r>
            <a:r>
              <a:rPr b="0" baseline="30000" i="0" lang="en" sz="1900" u="none" cap="none" strike="noStrike">
                <a:solidFill>
                  <a:srgbClr val="941751"/>
                </a:solidFill>
                <a:latin typeface="Saira"/>
                <a:ea typeface="Saira"/>
                <a:cs typeface="Saira"/>
                <a:sym typeface="Saira"/>
              </a:rPr>
              <a:t>2</a:t>
            </a:r>
            <a:r>
              <a:rPr b="0" i="0" lang="en" sz="1900" u="none" cap="none" strike="noStrike">
                <a:solidFill>
                  <a:srgbClr val="941751"/>
                </a:solidFill>
                <a:latin typeface="Saira"/>
                <a:ea typeface="Saira"/>
                <a:cs typeface="Saira"/>
                <a:sym typeface="Saira"/>
              </a:rPr>
              <a:t> + regularización</a:t>
            </a:r>
            <a:endParaRPr sz="500"/>
          </a:p>
        </p:txBody>
      </p:sp>
      <p:sp>
        <p:nvSpPr>
          <p:cNvPr id="820" name="Google Shape;820;p72"/>
          <p:cNvSpPr txBox="1"/>
          <p:nvPr/>
        </p:nvSpPr>
        <p:spPr>
          <a:xfrm>
            <a:off x="7246398" y="2463900"/>
            <a:ext cx="10452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821" name="Google Shape;821;p72"/>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822" name="Google Shape;822;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a:t>
            </a:r>
            <a:endParaRPr sz="500"/>
          </a:p>
        </p:txBody>
      </p:sp>
      <p:sp>
        <p:nvSpPr>
          <p:cNvPr id="828" name="Google Shape;828;p73"/>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29" name="Google Shape;829;p73"/>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30" name="Google Shape;830;p73"/>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31" name="Google Shape;831;p73"/>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32" name="Google Shape;832;p73"/>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33" name="Google Shape;833;p73"/>
          <p:cNvSpPr txBox="1"/>
          <p:nvPr/>
        </p:nvSpPr>
        <p:spPr>
          <a:xfrm>
            <a:off x="1245375" y="604075"/>
            <a:ext cx="7163400" cy="5619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Entrenamiento</a:t>
            </a:r>
            <a:r>
              <a:rPr b="0" i="0" lang="en" sz="1900" u="none" cap="none" strike="noStrike">
                <a:solidFill>
                  <a:srgbClr val="000000"/>
                </a:solidFill>
                <a:latin typeface="Saira"/>
                <a:ea typeface="Saira"/>
                <a:cs typeface="Saira"/>
                <a:sym typeface="Saira"/>
              </a:rPr>
              <a:t> (y validación) </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(después de definir y pre-procesar los datos, elegir método, hiperparámetros, etc.)</a:t>
            </a:r>
            <a:endParaRPr sz="500"/>
          </a:p>
        </p:txBody>
      </p:sp>
      <p:sp>
        <p:nvSpPr>
          <p:cNvPr id="834" name="Google Shape;834;p73"/>
          <p:cNvSpPr txBox="1"/>
          <p:nvPr/>
        </p:nvSpPr>
        <p:spPr>
          <a:xfrm rot="-5400000">
            <a:off x="498760" y="2173167"/>
            <a:ext cx="2112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con etiqueta</a:t>
            </a:r>
            <a:endParaRPr sz="500"/>
          </a:p>
        </p:txBody>
      </p:sp>
      <p:sp>
        <p:nvSpPr>
          <p:cNvPr id="835" name="Google Shape;835;p73"/>
          <p:cNvSpPr txBox="1"/>
          <p:nvPr/>
        </p:nvSpPr>
        <p:spPr>
          <a:xfrm>
            <a:off x="2088374" y="1858375"/>
            <a:ext cx="6696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grpSp>
        <p:nvGrpSpPr>
          <p:cNvPr id="836" name="Google Shape;836;p73"/>
          <p:cNvGrpSpPr/>
          <p:nvPr/>
        </p:nvGrpSpPr>
        <p:grpSpPr>
          <a:xfrm>
            <a:off x="2002292" y="3263853"/>
            <a:ext cx="891522" cy="714557"/>
            <a:chOff x="0" y="0"/>
            <a:chExt cx="2377392" cy="1905485"/>
          </a:xfrm>
        </p:grpSpPr>
        <p:sp>
          <p:nvSpPr>
            <p:cNvPr id="837" name="Google Shape;837;p73"/>
            <p:cNvSpPr/>
            <p:nvPr/>
          </p:nvSpPr>
          <p:spPr>
            <a:xfrm>
              <a:off x="0" y="0"/>
              <a:ext cx="2259300" cy="1257000"/>
            </a:xfrm>
            <a:prstGeom prst="rect">
              <a:avLst/>
            </a:prstGeom>
            <a:solidFill>
              <a:srgbClr val="00882B"/>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cxnSp>
          <p:nvCxnSpPr>
            <p:cNvPr id="838" name="Google Shape;838;p73"/>
            <p:cNvCxnSpPr/>
            <p:nvPr/>
          </p:nvCxnSpPr>
          <p:spPr>
            <a:xfrm>
              <a:off x="1107492" y="635585"/>
              <a:ext cx="1269900" cy="1269900"/>
            </a:xfrm>
            <a:prstGeom prst="straightConnector1">
              <a:avLst/>
            </a:prstGeom>
            <a:noFill/>
            <a:ln>
              <a:noFill/>
            </a:ln>
          </p:spPr>
        </p:cxnSp>
      </p:grpSp>
      <p:sp>
        <p:nvSpPr>
          <p:cNvPr id="839" name="Google Shape;839;p73"/>
          <p:cNvSpPr txBox="1"/>
          <p:nvPr/>
        </p:nvSpPr>
        <p:spPr>
          <a:xfrm>
            <a:off x="3599376" y="1368360"/>
            <a:ext cx="2135700" cy="1704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Regresión lineal, </a:t>
            </a:r>
            <a:br>
              <a:rPr b="0" i="0" lang="en" sz="1400" u="none" cap="none" strike="noStrike">
                <a:solidFill>
                  <a:srgbClr val="FFFFFF"/>
                </a:solidFill>
                <a:latin typeface="Saira"/>
                <a:ea typeface="Saira"/>
                <a:cs typeface="Saira"/>
                <a:sym typeface="Saira"/>
              </a:rPr>
            </a:br>
            <a:r>
              <a:rPr b="0" i="0" lang="en" sz="1400" u="none" cap="none" strike="noStrike">
                <a:solidFill>
                  <a:srgbClr val="FFFFFF"/>
                </a:solidFill>
                <a:latin typeface="Saira"/>
                <a:ea typeface="Saira"/>
                <a:cs typeface="Saira"/>
                <a:sym typeface="Saira"/>
              </a:rPr>
              <a:t>logística, etc.</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Redes neuronales y otros métodos avanzados (módulo 3)</a:t>
            </a:r>
            <a:endParaRPr sz="500"/>
          </a:p>
        </p:txBody>
      </p:sp>
      <p:sp>
        <p:nvSpPr>
          <p:cNvPr id="840" name="Google Shape;840;p73"/>
          <p:cNvSpPr txBox="1"/>
          <p:nvPr/>
        </p:nvSpPr>
        <p:spPr>
          <a:xfrm>
            <a:off x="6565675"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841" name="Google Shape;841;p73"/>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842" name="Google Shape;842;p73"/>
          <p:cNvSpPr txBox="1"/>
          <p:nvPr/>
        </p:nvSpPr>
        <p:spPr>
          <a:xfrm>
            <a:off x="2881071" y="3279414"/>
            <a:ext cx="1458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t</a:t>
            </a:r>
            <a:endParaRPr sz="500"/>
          </a:p>
        </p:txBody>
      </p:sp>
      <p:sp>
        <p:nvSpPr>
          <p:cNvPr id="843" name="Google Shape;843;p73"/>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844" name="Google Shape;844;p73"/>
          <p:cNvSpPr txBox="1"/>
          <p:nvPr/>
        </p:nvSpPr>
        <p:spPr>
          <a:xfrm>
            <a:off x="1348581" y="3714632"/>
            <a:ext cx="7288200" cy="863700"/>
          </a:xfrm>
          <a:prstGeom prst="rect">
            <a:avLst/>
          </a:prstGeom>
          <a:solidFill>
            <a:srgbClr val="FFFFFF"/>
          </a:solidFill>
          <a:ln>
            <a:noFill/>
          </a:ln>
        </p:spPr>
        <p:txBody>
          <a:bodyPr anchorCtr="0" anchor="ctr" bIns="26775" lIns="26775" spcFirstLastPara="1" rIns="26775" wrap="square" tIns="26775">
            <a:spAutoFit/>
          </a:bodyPr>
          <a:lstStyle/>
          <a:p>
            <a:pPr indent="0" lvl="0" marL="0" marR="0" rtl="0" algn="l">
              <a:lnSpc>
                <a:spcPct val="70000"/>
              </a:lnSpc>
              <a:spcBef>
                <a:spcPts val="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En ese proceso: evitar sobreajuste, mínimos locales, estimar los errores (e.g. validación cruzada: separación en entrenamiento y validación), </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usar metricas (e.g. AUC), elegir el </a:t>
            </a:r>
            <a:r>
              <a:rPr b="0" i="1" lang="en" sz="1700" u="none" cap="none" strike="noStrike">
                <a:solidFill>
                  <a:srgbClr val="000000"/>
                </a:solidFill>
                <a:latin typeface="Saira Thin"/>
                <a:ea typeface="Saira Thin"/>
                <a:cs typeface="Saira Thin"/>
                <a:sym typeface="Saira Thin"/>
              </a:rPr>
              <a:t>working point</a:t>
            </a:r>
            <a:r>
              <a:rPr b="0" i="0" lang="en" sz="1700" u="none" cap="none" strike="noStrike">
                <a:solidFill>
                  <a:srgbClr val="000000"/>
                </a:solidFill>
                <a:latin typeface="Saira"/>
                <a:ea typeface="Saira"/>
                <a:cs typeface="Saira"/>
                <a:sym typeface="Saira"/>
              </a:rPr>
              <a:t>, ajustar hiperparámetros</a:t>
            </a:r>
            <a:endParaRPr sz="500"/>
          </a:p>
          <a:p>
            <a:pPr indent="0" lvl="0" marL="0" marR="0" rtl="0" algn="l">
              <a:lnSpc>
                <a:spcPct val="70000"/>
              </a:lnSpc>
              <a:spcBef>
                <a:spcPts val="300"/>
              </a:spcBef>
              <a:spcAft>
                <a:spcPts val="0"/>
              </a:spcAft>
              <a:buClr>
                <a:srgbClr val="000000"/>
              </a:buClr>
              <a:buSzPts val="1700"/>
              <a:buFont typeface="Saira"/>
              <a:buNone/>
            </a:pPr>
            <a:r>
              <a:rPr b="0" i="0" lang="en" sz="1700" u="none" cap="none" strike="noStrike">
                <a:solidFill>
                  <a:srgbClr val="000000"/>
                </a:solidFill>
                <a:latin typeface="Saira"/>
                <a:ea typeface="Saira"/>
                <a:cs typeface="Saira"/>
                <a:sym typeface="Saira"/>
              </a:rPr>
              <a:t>(probar con distintos métodos)</a:t>
            </a:r>
            <a:endParaRPr sz="500"/>
          </a:p>
        </p:txBody>
      </p:sp>
      <p:sp>
        <p:nvSpPr>
          <p:cNvPr id="845" name="Google Shape;845;p73"/>
          <p:cNvSpPr txBox="1"/>
          <p:nvPr/>
        </p:nvSpPr>
        <p:spPr>
          <a:xfrm>
            <a:off x="7246398" y="2463900"/>
            <a:ext cx="9810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846" name="Google Shape;846;p73"/>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847" name="Google Shape;847;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22" name="Google Shape;222;p3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Contenidos del módulo</a:t>
            </a:r>
            <a:endParaRPr sz="500"/>
          </a:p>
        </p:txBody>
      </p:sp>
      <p:grpSp>
        <p:nvGrpSpPr>
          <p:cNvPr id="223" name="Google Shape;223;p38"/>
          <p:cNvGrpSpPr/>
          <p:nvPr/>
        </p:nvGrpSpPr>
        <p:grpSpPr>
          <a:xfrm>
            <a:off x="1371398" y="876933"/>
            <a:ext cx="1843988" cy="540563"/>
            <a:chOff x="0" y="0"/>
            <a:chExt cx="4917300" cy="1441500"/>
          </a:xfrm>
        </p:grpSpPr>
        <p:sp>
          <p:nvSpPr>
            <p:cNvPr id="224" name="Google Shape;224;p38"/>
            <p:cNvSpPr/>
            <p:nvPr/>
          </p:nvSpPr>
          <p:spPr>
            <a:xfrm>
              <a:off x="0" y="0"/>
              <a:ext cx="4917300" cy="1441500"/>
            </a:xfrm>
            <a:prstGeom prst="roundRect">
              <a:avLst>
                <a:gd fmla="val 50000" name="adj"/>
              </a:avLst>
            </a:prstGeom>
            <a:solidFill>
              <a:srgbClr val="F5CD53">
                <a:alpha val="7451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5" name="Google Shape;225;p38"/>
            <p:cNvSpPr txBox="1"/>
            <p:nvPr/>
          </p:nvSpPr>
          <p:spPr>
            <a:xfrm>
              <a:off x="211099" y="310539"/>
              <a:ext cx="4495200" cy="85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Herramientas</a:t>
              </a:r>
              <a:endParaRPr sz="500"/>
            </a:p>
          </p:txBody>
        </p:sp>
      </p:grpSp>
      <p:grpSp>
        <p:nvGrpSpPr>
          <p:cNvPr id="226" name="Google Shape;226;p38"/>
          <p:cNvGrpSpPr/>
          <p:nvPr/>
        </p:nvGrpSpPr>
        <p:grpSpPr>
          <a:xfrm>
            <a:off x="5800309" y="876933"/>
            <a:ext cx="1843988" cy="540563"/>
            <a:chOff x="0" y="0"/>
            <a:chExt cx="4917300" cy="1441500"/>
          </a:xfrm>
        </p:grpSpPr>
        <p:sp>
          <p:nvSpPr>
            <p:cNvPr id="227" name="Google Shape;227;p38"/>
            <p:cNvSpPr/>
            <p:nvPr/>
          </p:nvSpPr>
          <p:spPr>
            <a:xfrm>
              <a:off x="0" y="0"/>
              <a:ext cx="4917300" cy="1441500"/>
            </a:xfrm>
            <a:prstGeom prst="roundRect">
              <a:avLst>
                <a:gd fmla="val 50000" name="adj"/>
              </a:avLst>
            </a:prstGeom>
            <a:solidFill>
              <a:srgbClr val="F5CD53">
                <a:alpha val="7451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228" name="Google Shape;228;p38"/>
            <p:cNvSpPr txBox="1"/>
            <p:nvPr/>
          </p:nvSpPr>
          <p:spPr>
            <a:xfrm>
              <a:off x="211099" y="310539"/>
              <a:ext cx="4495200" cy="856800"/>
            </a:xfrm>
            <a:prstGeom prst="rect">
              <a:avLst/>
            </a:prstGeom>
            <a:noFill/>
            <a:ln>
              <a:noFill/>
            </a:ln>
          </p:spPr>
          <p:txBody>
            <a:bodyPr anchorCtr="0" anchor="ctr" bIns="14300" lIns="14300" spcFirstLastPara="1" rIns="14300" wrap="square" tIns="14300">
              <a:spAutoFit/>
            </a:bodyPr>
            <a:lstStyle/>
            <a:p>
              <a:pPr indent="0" lvl="0" marL="0" marR="0" rtl="0" algn="ctr">
                <a:lnSpc>
                  <a:spcPct val="100000"/>
                </a:lnSpc>
                <a:spcBef>
                  <a:spcPts val="0"/>
                </a:spcBef>
                <a:spcAft>
                  <a:spcPts val="0"/>
                </a:spcAft>
                <a:buClr>
                  <a:srgbClr val="000000"/>
                </a:buClr>
                <a:buSzPts val="1900"/>
                <a:buFont typeface="Helvetica Neue"/>
                <a:buNone/>
              </a:pPr>
              <a:r>
                <a:rPr b="0" i="0" lang="en" sz="1900" u="none" cap="none" strike="noStrike">
                  <a:solidFill>
                    <a:srgbClr val="000000"/>
                  </a:solidFill>
                  <a:latin typeface="Helvetica Neue"/>
                  <a:ea typeface="Helvetica Neue"/>
                  <a:cs typeface="Helvetica Neue"/>
                  <a:sym typeface="Helvetica Neue"/>
                </a:rPr>
                <a:t>Conceptos</a:t>
              </a:r>
              <a:endParaRPr sz="500"/>
            </a:p>
          </p:txBody>
        </p:sp>
      </p:grpSp>
      <p:sp>
        <p:nvSpPr>
          <p:cNvPr id="229" name="Google Shape;229;p38"/>
          <p:cNvSpPr txBox="1"/>
          <p:nvPr/>
        </p:nvSpPr>
        <p:spPr>
          <a:xfrm>
            <a:off x="4931109" y="2582573"/>
            <a:ext cx="3582300" cy="579000"/>
          </a:xfrm>
          <a:prstGeom prst="rect">
            <a:avLst/>
          </a:prstGeom>
          <a:noFill/>
          <a:ln>
            <a:noFill/>
          </a:ln>
        </p:spPr>
        <p:txBody>
          <a:bodyPr anchorCtr="0" anchor="ctr" bIns="14300" lIns="14300" spcFirstLastPara="1" rIns="14300" wrap="square" tIns="14300">
            <a:spAutoFit/>
          </a:bodyPr>
          <a:lstStyle/>
          <a:p>
            <a:pPr indent="-215900" lvl="0" marL="215900" marR="0" rtl="0" algn="l">
              <a:lnSpc>
                <a:spcPct val="90000"/>
              </a:lnSpc>
              <a:spcBef>
                <a:spcPts val="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Under / over-fitting</a:t>
            </a:r>
            <a:endParaRPr sz="500"/>
          </a:p>
          <a:p>
            <a:pPr indent="-215900" lvl="0" marL="215900" marR="0" rtl="0" algn="l">
              <a:lnSpc>
                <a:spcPct val="90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Train / test sets.</a:t>
            </a:r>
            <a:endParaRPr sz="500"/>
          </a:p>
          <a:p>
            <a:pPr indent="-215900" lvl="0" marL="215900" marR="0" rtl="0" algn="l">
              <a:lnSpc>
                <a:spcPct val="90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Conjunto de validación y validación cruzada.</a:t>
            </a:r>
            <a:endParaRPr sz="500"/>
          </a:p>
        </p:txBody>
      </p:sp>
      <p:sp>
        <p:nvSpPr>
          <p:cNvPr id="230" name="Google Shape;230;p38"/>
          <p:cNvSpPr txBox="1"/>
          <p:nvPr/>
        </p:nvSpPr>
        <p:spPr>
          <a:xfrm>
            <a:off x="4931109" y="1753701"/>
            <a:ext cx="3582300" cy="387000"/>
          </a:xfrm>
          <a:prstGeom prst="rect">
            <a:avLst/>
          </a:prstGeom>
          <a:noFill/>
          <a:ln>
            <a:noFill/>
          </a:ln>
        </p:spPr>
        <p:txBody>
          <a:bodyPr anchorCtr="0" anchor="ctr" bIns="14300" lIns="14300" spcFirstLastPara="1" rIns="14300" wrap="square" tIns="14300">
            <a:spAutoFit/>
          </a:bodyPr>
          <a:lstStyle/>
          <a:p>
            <a:pPr indent="-215900" lvl="0" marL="215900" marR="0" rtl="0" algn="l">
              <a:lnSpc>
                <a:spcPct val="90000"/>
              </a:lnSpc>
              <a:spcBef>
                <a:spcPts val="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Pensamiento orientado a datos</a:t>
            </a:r>
            <a:endParaRPr sz="500"/>
          </a:p>
          <a:p>
            <a:pPr indent="-215900" lvl="0" marL="215900" marR="0" rtl="0" algn="l">
              <a:lnSpc>
                <a:spcPct val="90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Workflow de ciencia de datos</a:t>
            </a:r>
            <a:endParaRPr sz="500"/>
          </a:p>
        </p:txBody>
      </p:sp>
      <p:sp>
        <p:nvSpPr>
          <p:cNvPr id="231" name="Google Shape;231;p38"/>
          <p:cNvSpPr txBox="1"/>
          <p:nvPr/>
        </p:nvSpPr>
        <p:spPr>
          <a:xfrm>
            <a:off x="4931109" y="3662309"/>
            <a:ext cx="3582300" cy="579000"/>
          </a:xfrm>
          <a:prstGeom prst="rect">
            <a:avLst/>
          </a:prstGeom>
          <a:noFill/>
          <a:ln>
            <a:noFill/>
          </a:ln>
        </p:spPr>
        <p:txBody>
          <a:bodyPr anchorCtr="0" anchor="ctr" bIns="14300" lIns="14300" spcFirstLastPara="1" rIns="14300" wrap="square" tIns="14300">
            <a:spAutoFit/>
          </a:bodyPr>
          <a:lstStyle/>
          <a:p>
            <a:pPr indent="-215900" lvl="0" marL="215900" marR="0" rtl="0" algn="l">
              <a:lnSpc>
                <a:spcPct val="90000"/>
              </a:lnSpc>
              <a:spcBef>
                <a:spcPts val="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Fronteras y regiones de decisión</a:t>
            </a:r>
            <a:endParaRPr sz="500"/>
          </a:p>
          <a:p>
            <a:pPr indent="-215900" lvl="0" marL="215900" marR="0" rtl="0" algn="l">
              <a:lnSpc>
                <a:spcPct val="90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Toma de decisiones</a:t>
            </a:r>
            <a:endParaRPr sz="500"/>
          </a:p>
          <a:p>
            <a:pPr indent="-215900" lvl="0" marL="215900" marR="0" rtl="0" algn="l">
              <a:lnSpc>
                <a:spcPct val="90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Clasificación probabilística</a:t>
            </a:r>
            <a:endParaRPr sz="500"/>
          </a:p>
        </p:txBody>
      </p:sp>
      <p:sp>
        <p:nvSpPr>
          <p:cNvPr id="232" name="Google Shape;232;p38"/>
          <p:cNvSpPr txBox="1"/>
          <p:nvPr/>
        </p:nvSpPr>
        <p:spPr>
          <a:xfrm>
            <a:off x="620405" y="1685686"/>
            <a:ext cx="3345900" cy="2700000"/>
          </a:xfrm>
          <a:prstGeom prst="rect">
            <a:avLst/>
          </a:prstGeom>
          <a:noFill/>
          <a:ln>
            <a:noFill/>
          </a:ln>
        </p:spPr>
        <p:txBody>
          <a:bodyPr anchorCtr="0" anchor="t" bIns="14300" lIns="14300" spcFirstLastPara="1" rIns="14300" wrap="square" tIns="14300">
            <a:normAutofit/>
          </a:bodyPr>
          <a:lstStyle/>
          <a:p>
            <a:pPr indent="-215900" lvl="0" marL="215900" marR="0" rtl="0" algn="l">
              <a:lnSpc>
                <a:spcPct val="81000"/>
              </a:lnSpc>
              <a:spcBef>
                <a:spcPts val="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Fundamentos de análisis de datos.</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Análisis exploratorio de datos</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Limpieza de datos y preprocesamiento</a:t>
            </a:r>
            <a:br>
              <a:rPr b="0" i="0" lang="en" sz="1200" u="none" cap="none" strike="noStrike">
                <a:solidFill>
                  <a:srgbClr val="000000"/>
                </a:solidFill>
                <a:latin typeface="Helvetica Neue"/>
                <a:ea typeface="Helvetica Neue"/>
                <a:cs typeface="Helvetica Neue"/>
                <a:sym typeface="Helvetica Neue"/>
              </a:rPr>
            </a:br>
            <a:endParaRPr b="0" i="0" sz="1700" u="none" cap="none" strike="noStrike">
              <a:solidFill>
                <a:srgbClr val="000000"/>
              </a:solidFill>
              <a:latin typeface="Arial"/>
              <a:ea typeface="Arial"/>
              <a:cs typeface="Arial"/>
              <a:sym typeface="Arial"/>
            </a:endParaRPr>
          </a:p>
          <a:p>
            <a:pPr indent="-215900" lvl="0" marL="2159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Modelo lineales de regresión</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 regresión lineal</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regresión polinomial</a:t>
            </a:r>
            <a:br>
              <a:rPr b="0" i="0" lang="en" sz="1200" u="none" cap="none" strike="noStrike">
                <a:solidFill>
                  <a:srgbClr val="000000"/>
                </a:solidFill>
                <a:latin typeface="Helvetica Neue"/>
                <a:ea typeface="Helvetica Neue"/>
                <a:cs typeface="Helvetica Neue"/>
                <a:sym typeface="Helvetica Neue"/>
              </a:rPr>
            </a:br>
            <a:endParaRPr b="0" i="0" sz="1700" u="none" cap="none" strike="noStrike">
              <a:solidFill>
                <a:srgbClr val="000000"/>
              </a:solidFill>
              <a:latin typeface="Arial"/>
              <a:ea typeface="Arial"/>
              <a:cs typeface="Arial"/>
              <a:sym typeface="Arial"/>
            </a:endParaRPr>
          </a:p>
          <a:p>
            <a:pPr indent="-215900" lvl="0" marL="2159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Modelos lineales para clasificación.</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perceptron</a:t>
            </a:r>
            <a:endParaRPr b="0" i="0" sz="1700" u="none" cap="none" strike="noStrike">
              <a:solidFill>
                <a:srgbClr val="000000"/>
              </a:solidFill>
              <a:latin typeface="Arial"/>
              <a:ea typeface="Arial"/>
              <a:cs typeface="Arial"/>
              <a:sym typeface="Arial"/>
            </a:endParaRPr>
          </a:p>
          <a:p>
            <a:pPr indent="-215900" lvl="1" marL="444500" marR="0" rtl="0" algn="l">
              <a:lnSpc>
                <a:spcPct val="81000"/>
              </a:lnSpc>
              <a:spcBef>
                <a:spcPts val="200"/>
              </a:spcBef>
              <a:spcAft>
                <a:spcPts val="0"/>
              </a:spcAft>
              <a:buClr>
                <a:srgbClr val="000000"/>
              </a:buClr>
              <a:buSzPts val="1200"/>
              <a:buFont typeface="Helvetica Neue"/>
              <a:buChar char="•"/>
            </a:pPr>
            <a:r>
              <a:rPr b="0" i="0" lang="en" sz="1200" u="none" cap="none" strike="noStrike">
                <a:solidFill>
                  <a:srgbClr val="000000"/>
                </a:solidFill>
                <a:latin typeface="Helvetica Neue"/>
                <a:ea typeface="Helvetica Neue"/>
                <a:cs typeface="Helvetica Neue"/>
                <a:sym typeface="Helvetica Neue"/>
              </a:rPr>
              <a:t>Regresión Logística</a:t>
            </a:r>
            <a:endParaRPr sz="500"/>
          </a:p>
        </p:txBody>
      </p:sp>
      <p:sp>
        <p:nvSpPr>
          <p:cNvPr id="233" name="Google Shape;233;p38"/>
          <p:cNvSpPr txBox="1"/>
          <p:nvPr/>
        </p:nvSpPr>
        <p:spPr>
          <a:xfrm>
            <a:off x="2853667" y="4400841"/>
            <a:ext cx="3006900" cy="222900"/>
          </a:xfrm>
          <a:prstGeom prst="rect">
            <a:avLst/>
          </a:prstGeom>
          <a:noFill/>
          <a:ln>
            <a:noFill/>
          </a:ln>
        </p:spPr>
        <p:txBody>
          <a:bodyPr anchorCtr="0" anchor="ctr" bIns="14300" lIns="14300" spcFirstLastPara="1" rIns="14300" wrap="square" tIns="14300">
            <a:spAutoFit/>
          </a:bodyPr>
          <a:lstStyle/>
          <a:p>
            <a:pPr indent="-215900" lvl="0" marL="215900" marR="0" rtl="0" algn="l">
              <a:lnSpc>
                <a:spcPct val="90000"/>
              </a:lnSpc>
              <a:spcBef>
                <a:spcPts val="0"/>
              </a:spcBef>
              <a:spcAft>
                <a:spcPts val="0"/>
              </a:spcAft>
              <a:buClr>
                <a:srgbClr val="000000"/>
              </a:buClr>
              <a:buSzPts val="1400"/>
              <a:buFont typeface="Helvetica Neue"/>
              <a:buChar char="•"/>
            </a:pPr>
            <a:r>
              <a:rPr b="0" i="0" lang="en" sz="1400" u="none" cap="none" strike="noStrike">
                <a:solidFill>
                  <a:srgbClr val="000000"/>
                </a:solidFill>
                <a:latin typeface="Helvetica Neue"/>
                <a:ea typeface="Helvetica Neue"/>
                <a:cs typeface="Helvetica Neue"/>
                <a:sym typeface="Helvetica Neue"/>
              </a:rPr>
              <a:t>Aplicaciones (a lo largo del curso)</a:t>
            </a:r>
            <a:endParaRPr sz="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solidFill>
                  <a:srgbClr val="A64D79"/>
                </a:solidFill>
              </a:rPr>
              <a:t>Aprendizaje Supervisado</a:t>
            </a:r>
            <a:endParaRPr sz="500"/>
          </a:p>
        </p:txBody>
      </p:sp>
      <p:sp>
        <p:nvSpPr>
          <p:cNvPr id="853" name="Google Shape;853;p74"/>
          <p:cNvSpPr/>
          <p:nvPr/>
        </p:nvSpPr>
        <p:spPr>
          <a:xfrm>
            <a:off x="3501118" y="1348827"/>
            <a:ext cx="2325600" cy="2340000"/>
          </a:xfrm>
          <a:prstGeom prst="rect">
            <a:avLst/>
          </a:prstGeom>
          <a:solidFill>
            <a:srgbClr val="0433F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4" name="Google Shape;854;p74"/>
          <p:cNvSpPr/>
          <p:nvPr/>
        </p:nvSpPr>
        <p:spPr>
          <a:xfrm>
            <a:off x="1997612" y="1336803"/>
            <a:ext cx="847200" cy="1929000"/>
          </a:xfrm>
          <a:prstGeom prst="rect">
            <a:avLst/>
          </a:prstGeom>
          <a:solidFill>
            <a:srgbClr val="F5D328"/>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5" name="Google Shape;855;p74"/>
          <p:cNvSpPr/>
          <p:nvPr/>
        </p:nvSpPr>
        <p:spPr>
          <a:xfrm>
            <a:off x="6489656" y="2141811"/>
            <a:ext cx="669600" cy="669600"/>
          </a:xfrm>
          <a:prstGeom prst="rect">
            <a:avLst/>
          </a:prstGeom>
          <a:solidFill>
            <a:srgbClr val="53585F"/>
          </a:solid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6" name="Google Shape;856;p74"/>
          <p:cNvSpPr/>
          <p:nvPr/>
        </p:nvSpPr>
        <p:spPr>
          <a:xfrm>
            <a:off x="2883166" y="2203116"/>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7" name="Google Shape;857;p74"/>
          <p:cNvSpPr/>
          <p:nvPr/>
        </p:nvSpPr>
        <p:spPr>
          <a:xfrm>
            <a:off x="5858309" y="2182947"/>
            <a:ext cx="593100" cy="591000"/>
          </a:xfrm>
          <a:prstGeom prst="rightArrow">
            <a:avLst>
              <a:gd fmla="val 32000" name="adj1"/>
              <a:gd fmla="val 64000" name="adj2"/>
            </a:avLst>
          </a:prstGeom>
          <a:noFill/>
          <a:ln cap="flat" cmpd="sng" w="88900">
            <a:solidFill>
              <a:srgbClr val="941751"/>
            </a:solidFill>
            <a:prstDash val="solid"/>
            <a:miter lim="400000"/>
            <a:headEnd len="sm" w="sm" type="none"/>
            <a:tailEnd len="sm" w="sm" type="none"/>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858" name="Google Shape;858;p74"/>
          <p:cNvSpPr txBox="1"/>
          <p:nvPr/>
        </p:nvSpPr>
        <p:spPr>
          <a:xfrm>
            <a:off x="4251228" y="774525"/>
            <a:ext cx="6696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941751"/>
              </a:buClr>
              <a:buSzPts val="1900"/>
              <a:buFont typeface="Saira"/>
              <a:buNone/>
            </a:pPr>
            <a:r>
              <a:rPr b="1" i="0" lang="en" sz="1900" u="none" cap="none" strike="noStrike">
                <a:solidFill>
                  <a:srgbClr val="941751"/>
                </a:solidFill>
                <a:latin typeface="Saira"/>
                <a:ea typeface="Saira"/>
                <a:cs typeface="Saira"/>
                <a:sym typeface="Saira"/>
              </a:rPr>
              <a:t>Uso</a:t>
            </a:r>
            <a:endParaRPr sz="500"/>
          </a:p>
        </p:txBody>
      </p:sp>
      <p:sp>
        <p:nvSpPr>
          <p:cNvPr id="859" name="Google Shape;859;p74"/>
          <p:cNvSpPr txBox="1"/>
          <p:nvPr/>
        </p:nvSpPr>
        <p:spPr>
          <a:xfrm rot="-5400000">
            <a:off x="155109" y="2173250"/>
            <a:ext cx="29520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a:buNone/>
            </a:pPr>
            <a:r>
              <a:rPr b="0" i="0" lang="en" sz="1900" u="none" cap="none" strike="noStrike">
                <a:solidFill>
                  <a:srgbClr val="000000"/>
                </a:solidFill>
                <a:latin typeface="Saira"/>
                <a:ea typeface="Saira"/>
                <a:cs typeface="Saira"/>
                <a:sym typeface="Saira"/>
              </a:rPr>
              <a:t>Datos nuevos, sin etiqueta</a:t>
            </a:r>
            <a:endParaRPr sz="500"/>
          </a:p>
        </p:txBody>
      </p:sp>
      <p:sp>
        <p:nvSpPr>
          <p:cNvPr id="860" name="Google Shape;860;p74"/>
          <p:cNvSpPr txBox="1"/>
          <p:nvPr/>
        </p:nvSpPr>
        <p:spPr>
          <a:xfrm>
            <a:off x="2012174" y="1858375"/>
            <a:ext cx="756300" cy="6390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input</a:t>
            </a:r>
            <a:endParaRPr sz="500"/>
          </a:p>
          <a:p>
            <a:pPr indent="0" lvl="0" marL="0" marR="0" rtl="0" algn="ctr">
              <a:lnSpc>
                <a:spcPct val="100000"/>
              </a:lnSpc>
              <a:spcBef>
                <a:spcPts val="0"/>
              </a:spcBef>
              <a:spcAft>
                <a:spcPts val="0"/>
              </a:spcAft>
              <a:buClr>
                <a:srgbClr val="FFFFFF"/>
              </a:buClr>
              <a:buSzPts val="1900"/>
              <a:buFont typeface="Saira"/>
              <a:buNone/>
            </a:pPr>
            <a:r>
              <a:rPr b="0" i="0" lang="en" sz="1900" u="none" cap="none" strike="noStrike">
                <a:solidFill>
                  <a:srgbClr val="FFFFFF"/>
                </a:solidFill>
                <a:latin typeface="Saira"/>
                <a:ea typeface="Saira"/>
                <a:cs typeface="Saira"/>
                <a:sym typeface="Saira"/>
              </a:rPr>
              <a:t>data</a:t>
            </a:r>
            <a:endParaRPr sz="500"/>
          </a:p>
        </p:txBody>
      </p:sp>
      <p:sp>
        <p:nvSpPr>
          <p:cNvPr id="861" name="Google Shape;861;p74"/>
          <p:cNvSpPr txBox="1"/>
          <p:nvPr/>
        </p:nvSpPr>
        <p:spPr>
          <a:xfrm>
            <a:off x="3599376" y="1368360"/>
            <a:ext cx="2135700" cy="17043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600"/>
              <a:buFont typeface="Saira"/>
              <a:buNone/>
            </a:pPr>
            <a:r>
              <a:rPr b="0" i="0" lang="en" sz="1600" u="none" cap="none" strike="noStrike">
                <a:solidFill>
                  <a:srgbClr val="FFFFFF"/>
                </a:solidFill>
                <a:latin typeface="Saira"/>
                <a:ea typeface="Saira"/>
                <a:cs typeface="Saira"/>
                <a:sym typeface="Saira"/>
              </a:rPr>
              <a:t>Alogritmo de aprendizaje automático</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Regresión lineal, </a:t>
            </a:r>
            <a:br>
              <a:rPr b="0" i="0" lang="en" sz="1400" u="none" cap="none" strike="noStrike">
                <a:solidFill>
                  <a:srgbClr val="FFFFFF"/>
                </a:solidFill>
                <a:latin typeface="Saira"/>
                <a:ea typeface="Saira"/>
                <a:cs typeface="Saira"/>
                <a:sym typeface="Saira"/>
              </a:rPr>
            </a:br>
            <a:r>
              <a:rPr b="0" i="0" lang="en" sz="1400" u="none" cap="none" strike="noStrike">
                <a:solidFill>
                  <a:srgbClr val="FFFFFF"/>
                </a:solidFill>
                <a:latin typeface="Saira"/>
                <a:ea typeface="Saira"/>
                <a:cs typeface="Saira"/>
                <a:sym typeface="Saira"/>
              </a:rPr>
              <a:t>logística, etc.</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800"/>
              <a:buFont typeface="Saira"/>
              <a:buNone/>
            </a:pPr>
            <a:r>
              <a:t/>
            </a:r>
            <a:endParaRPr b="0" i="0" sz="800" u="none" cap="none" strike="noStrike">
              <a:solidFill>
                <a:srgbClr val="000000"/>
              </a:solidFill>
              <a:latin typeface="Arial"/>
              <a:ea typeface="Arial"/>
              <a:cs typeface="Arial"/>
              <a:sym typeface="Arial"/>
            </a:endParaRPr>
          </a:p>
          <a:p>
            <a:pPr indent="0" lvl="0" marL="0" marR="0" rtl="0" algn="ctr">
              <a:lnSpc>
                <a:spcPct val="80000"/>
              </a:lnSpc>
              <a:spcBef>
                <a:spcPts val="0"/>
              </a:spcBef>
              <a:spcAft>
                <a:spcPts val="0"/>
              </a:spcAft>
              <a:buClr>
                <a:srgbClr val="FFFFFF"/>
              </a:buClr>
              <a:buSzPts val="1400"/>
              <a:buFont typeface="Saira"/>
              <a:buNone/>
            </a:pPr>
            <a:r>
              <a:rPr b="1" i="0" lang="en" sz="1400" u="none" cap="none" strike="noStrike">
                <a:solidFill>
                  <a:srgbClr val="FFFFFF"/>
                </a:solidFill>
                <a:latin typeface="Saira"/>
                <a:ea typeface="Saira"/>
                <a:cs typeface="Saira"/>
                <a:sym typeface="Saira"/>
              </a:rPr>
              <a:t>Redes neuronales y otros métodos avanzados (módulo 3)</a:t>
            </a:r>
            <a:endParaRPr sz="500"/>
          </a:p>
        </p:txBody>
      </p:sp>
      <p:sp>
        <p:nvSpPr>
          <p:cNvPr id="862" name="Google Shape;862;p74"/>
          <p:cNvSpPr txBox="1"/>
          <p:nvPr/>
        </p:nvSpPr>
        <p:spPr>
          <a:xfrm>
            <a:off x="6489475" y="2300200"/>
            <a:ext cx="5931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FFFFFF"/>
              </a:buClr>
              <a:buSzPts val="1400"/>
              <a:buFont typeface="Saira"/>
              <a:buNone/>
            </a:pPr>
            <a:r>
              <a:rPr b="0" i="0" lang="en" sz="1400" u="none" cap="none" strike="noStrike">
                <a:solidFill>
                  <a:srgbClr val="FFFFFF"/>
                </a:solidFill>
                <a:latin typeface="Saira"/>
                <a:ea typeface="Saira"/>
                <a:cs typeface="Saira"/>
                <a:sym typeface="Saira"/>
              </a:rPr>
              <a:t>salida</a:t>
            </a:r>
            <a:endParaRPr sz="500"/>
          </a:p>
        </p:txBody>
      </p:sp>
      <p:sp>
        <p:nvSpPr>
          <p:cNvPr id="863" name="Google Shape;863;p74"/>
          <p:cNvSpPr txBox="1"/>
          <p:nvPr/>
        </p:nvSpPr>
        <p:spPr>
          <a:xfrm>
            <a:off x="6269598" y="1338246"/>
            <a:ext cx="1093800" cy="5712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clasificación,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regresión </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más…)</a:t>
            </a:r>
            <a:endParaRPr sz="500"/>
          </a:p>
        </p:txBody>
      </p:sp>
      <p:sp>
        <p:nvSpPr>
          <p:cNvPr id="864" name="Google Shape;864;p74"/>
          <p:cNvSpPr txBox="1"/>
          <p:nvPr/>
        </p:nvSpPr>
        <p:spPr>
          <a:xfrm>
            <a:off x="2874512" y="1443522"/>
            <a:ext cx="2232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X</a:t>
            </a:r>
            <a:endParaRPr sz="500"/>
          </a:p>
        </p:txBody>
      </p:sp>
      <p:sp>
        <p:nvSpPr>
          <p:cNvPr id="865" name="Google Shape;865;p74"/>
          <p:cNvSpPr txBox="1"/>
          <p:nvPr/>
        </p:nvSpPr>
        <p:spPr>
          <a:xfrm>
            <a:off x="7246398" y="2463900"/>
            <a:ext cx="1045200" cy="226500"/>
          </a:xfrm>
          <a:prstGeom prst="rect">
            <a:avLst/>
          </a:prstGeom>
          <a:noFill/>
          <a:ln>
            <a:noFill/>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predicción</a:t>
            </a:r>
            <a:endParaRPr sz="500"/>
          </a:p>
        </p:txBody>
      </p:sp>
      <p:sp>
        <p:nvSpPr>
          <p:cNvPr id="866" name="Google Shape;866;p74"/>
          <p:cNvSpPr txBox="1"/>
          <p:nvPr/>
        </p:nvSpPr>
        <p:spPr>
          <a:xfrm>
            <a:off x="7247078" y="2011597"/>
            <a:ext cx="204000" cy="346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900"/>
              <a:buFont typeface="Saira Thin"/>
              <a:buNone/>
            </a:pPr>
            <a:r>
              <a:rPr b="0" i="1" lang="en" sz="1900" u="none" cap="none" strike="noStrike">
                <a:solidFill>
                  <a:srgbClr val="000000"/>
                </a:solidFill>
                <a:latin typeface="Saira Thin"/>
                <a:ea typeface="Saira Thin"/>
                <a:cs typeface="Saira Thin"/>
                <a:sym typeface="Saira Thin"/>
              </a:rPr>
              <a:t>y</a:t>
            </a:r>
            <a:endParaRPr sz="500"/>
          </a:p>
        </p:txBody>
      </p:sp>
      <p:sp>
        <p:nvSpPr>
          <p:cNvPr id="867" name="Google Shape;867;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Aprendizaje supervisado en la práctica</a:t>
            </a:r>
            <a:endParaRPr sz="500"/>
          </a:p>
        </p:txBody>
      </p:sp>
      <p:sp>
        <p:nvSpPr>
          <p:cNvPr id="873" name="Google Shape;873;p75"/>
          <p:cNvSpPr/>
          <p:nvPr/>
        </p:nvSpPr>
        <p:spPr>
          <a:xfrm>
            <a:off x="285706" y="2238960"/>
            <a:ext cx="4771500" cy="425400"/>
          </a:xfrm>
          <a:prstGeom prst="roundRect">
            <a:avLst>
              <a:gd fmla="val 16789" name="adj"/>
            </a:avLst>
          </a:prstGeom>
          <a:solidFill>
            <a:srgbClr val="447AA7"/>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Train (X_train, t_train)</a:t>
            </a:r>
            <a:endParaRPr sz="500"/>
          </a:p>
        </p:txBody>
      </p:sp>
      <p:sp>
        <p:nvSpPr>
          <p:cNvPr id="874" name="Google Shape;874;p75"/>
          <p:cNvSpPr/>
          <p:nvPr/>
        </p:nvSpPr>
        <p:spPr>
          <a:xfrm>
            <a:off x="285706" y="620275"/>
            <a:ext cx="6432900" cy="425400"/>
          </a:xfrm>
          <a:prstGeom prst="roundRect">
            <a:avLst>
              <a:gd fmla="val 16789" name="adj"/>
            </a:avLst>
          </a:prstGeom>
          <a:solidFill>
            <a:srgbClr val="004D8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All Data (X, t)</a:t>
            </a:r>
            <a:endParaRPr sz="500"/>
          </a:p>
        </p:txBody>
      </p:sp>
      <p:sp>
        <p:nvSpPr>
          <p:cNvPr id="875" name="Google Shape;875;p75"/>
          <p:cNvSpPr/>
          <p:nvPr/>
        </p:nvSpPr>
        <p:spPr>
          <a:xfrm>
            <a:off x="285706" y="1243598"/>
            <a:ext cx="4771500" cy="425400"/>
          </a:xfrm>
          <a:prstGeom prst="roundRect">
            <a:avLst>
              <a:gd fmla="val 16789" name="adj"/>
            </a:avLst>
          </a:prstGeom>
          <a:solidFill>
            <a:srgbClr val="447AA7"/>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Train (X_train, t_train)</a:t>
            </a:r>
            <a:endParaRPr sz="500"/>
          </a:p>
        </p:txBody>
      </p:sp>
      <p:sp>
        <p:nvSpPr>
          <p:cNvPr id="876" name="Google Shape;876;p75"/>
          <p:cNvSpPr/>
          <p:nvPr/>
        </p:nvSpPr>
        <p:spPr>
          <a:xfrm rot="26762">
            <a:off x="5099031" y="1243553"/>
            <a:ext cx="1618549" cy="425413"/>
          </a:xfrm>
          <a:prstGeom prst="roundRect">
            <a:avLst>
              <a:gd fmla="val 16789" name="adj"/>
            </a:avLst>
          </a:prstGeom>
          <a:solidFill>
            <a:srgbClr val="1DB1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Test (X_test, t_test)</a:t>
            </a:r>
            <a:endParaRPr sz="500"/>
          </a:p>
        </p:txBody>
      </p:sp>
      <p:sp>
        <p:nvSpPr>
          <p:cNvPr id="877" name="Google Shape;877;p75"/>
          <p:cNvSpPr/>
          <p:nvPr/>
        </p:nvSpPr>
        <p:spPr>
          <a:xfrm>
            <a:off x="7423947" y="713397"/>
            <a:ext cx="1271400" cy="822000"/>
          </a:xfrm>
          <a:prstGeom prst="roundRect">
            <a:avLst>
              <a:gd fmla="val 3288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Separado entrenamiento/prueba</a:t>
            </a:r>
            <a:endParaRPr sz="500"/>
          </a:p>
        </p:txBody>
      </p:sp>
      <p:sp>
        <p:nvSpPr>
          <p:cNvPr id="878" name="Google Shape;878;p75"/>
          <p:cNvSpPr/>
          <p:nvPr/>
        </p:nvSpPr>
        <p:spPr>
          <a:xfrm>
            <a:off x="7423947" y="1718902"/>
            <a:ext cx="1271400" cy="5406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Pre-procesado</a:t>
            </a:r>
            <a:endParaRPr sz="500"/>
          </a:p>
        </p:txBody>
      </p:sp>
      <p:sp>
        <p:nvSpPr>
          <p:cNvPr id="879" name="Google Shape;879;p75"/>
          <p:cNvSpPr/>
          <p:nvPr/>
        </p:nvSpPr>
        <p:spPr>
          <a:xfrm rot="26762">
            <a:off x="5099031" y="2238915"/>
            <a:ext cx="1618549" cy="425413"/>
          </a:xfrm>
          <a:prstGeom prst="roundRect">
            <a:avLst>
              <a:gd fmla="val 16789" name="adj"/>
            </a:avLst>
          </a:prstGeom>
          <a:solidFill>
            <a:srgbClr val="1DB1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FFFFF"/>
              </a:buClr>
              <a:buSzPts val="1100"/>
              <a:buFont typeface="Helvetica Neue"/>
              <a:buNone/>
            </a:pPr>
            <a:r>
              <a:rPr b="0" i="0" lang="en" sz="1100" u="none" cap="none" strike="noStrike">
                <a:solidFill>
                  <a:srgbClr val="FFFFFF"/>
                </a:solidFill>
                <a:latin typeface="Helvetica Neue"/>
                <a:ea typeface="Helvetica Neue"/>
                <a:cs typeface="Helvetica Neue"/>
                <a:sym typeface="Helvetica Neue"/>
              </a:rPr>
              <a:t>Test (X_test, t_test)</a:t>
            </a:r>
            <a:endParaRPr sz="500"/>
          </a:p>
        </p:txBody>
      </p:sp>
      <p:grpSp>
        <p:nvGrpSpPr>
          <p:cNvPr id="880" name="Google Shape;880;p75"/>
          <p:cNvGrpSpPr/>
          <p:nvPr/>
        </p:nvGrpSpPr>
        <p:grpSpPr>
          <a:xfrm>
            <a:off x="1205587" y="1582674"/>
            <a:ext cx="2922187" cy="642713"/>
            <a:chOff x="0" y="0"/>
            <a:chExt cx="7792500" cy="1713900"/>
          </a:xfrm>
        </p:grpSpPr>
        <p:sp>
          <p:nvSpPr>
            <p:cNvPr id="881" name="Google Shape;881;p75"/>
            <p:cNvSpPr/>
            <p:nvPr/>
          </p:nvSpPr>
          <p:spPr>
            <a:xfrm rot="5400000">
              <a:off x="3039370" y="302700"/>
              <a:ext cx="1713900" cy="1108500"/>
            </a:xfrm>
            <a:prstGeom prst="rightArrow">
              <a:avLst>
                <a:gd fmla="val 32000" name="adj1"/>
                <a:gd fmla="val 73321" name="adj2"/>
              </a:avLst>
            </a:prstGeom>
            <a:solidFill>
              <a:srgbClr val="F272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882" name="Google Shape;882;p75"/>
            <p:cNvSpPr/>
            <p:nvPr/>
          </p:nvSpPr>
          <p:spPr>
            <a:xfrm>
              <a:off x="0" y="355311"/>
              <a:ext cx="7792500" cy="1028700"/>
            </a:xfrm>
            <a:prstGeom prst="roundRect">
              <a:avLst>
                <a:gd fmla="val 18520" name="adj"/>
              </a:avLst>
            </a:prstGeom>
            <a:solidFill>
              <a:srgbClr val="000000"/>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my_trans = Transformer()</a:t>
              </a:r>
              <a:endParaRPr sz="500"/>
            </a:p>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X_train = my_trans.fit_transform(X_train)</a:t>
              </a:r>
              <a:endParaRPr sz="500"/>
            </a:p>
          </p:txBody>
        </p:sp>
      </p:grpSp>
      <p:grpSp>
        <p:nvGrpSpPr>
          <p:cNvPr id="883" name="Google Shape;883;p75"/>
          <p:cNvGrpSpPr/>
          <p:nvPr/>
        </p:nvGrpSpPr>
        <p:grpSpPr>
          <a:xfrm>
            <a:off x="4610655" y="1596410"/>
            <a:ext cx="2585812" cy="642713"/>
            <a:chOff x="0" y="0"/>
            <a:chExt cx="6895500" cy="1713900"/>
          </a:xfrm>
        </p:grpSpPr>
        <p:sp>
          <p:nvSpPr>
            <p:cNvPr id="884" name="Google Shape;884;p75"/>
            <p:cNvSpPr/>
            <p:nvPr/>
          </p:nvSpPr>
          <p:spPr>
            <a:xfrm rot="5400000">
              <a:off x="2590814" y="302700"/>
              <a:ext cx="1713900" cy="1108500"/>
            </a:xfrm>
            <a:prstGeom prst="rightArrow">
              <a:avLst>
                <a:gd fmla="val 32000" name="adj1"/>
                <a:gd fmla="val 73321" name="adj2"/>
              </a:avLst>
            </a:prstGeom>
            <a:solidFill>
              <a:srgbClr val="F272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885" name="Google Shape;885;p75"/>
            <p:cNvSpPr/>
            <p:nvPr/>
          </p:nvSpPr>
          <p:spPr>
            <a:xfrm>
              <a:off x="0" y="305983"/>
              <a:ext cx="6895500" cy="1028700"/>
            </a:xfrm>
            <a:prstGeom prst="roundRect">
              <a:avLst>
                <a:gd fmla="val 18520" name="adj"/>
              </a:avLst>
            </a:prstGeom>
            <a:solidFill>
              <a:srgbClr val="000000"/>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X_test = my_trans.transform(X_test)</a:t>
              </a:r>
              <a:endParaRPr sz="500"/>
            </a:p>
          </p:txBody>
        </p:sp>
      </p:grpSp>
      <p:sp>
        <p:nvSpPr>
          <p:cNvPr id="886" name="Google Shape;886;p75"/>
          <p:cNvSpPr/>
          <p:nvPr/>
        </p:nvSpPr>
        <p:spPr>
          <a:xfrm>
            <a:off x="2067143" y="4782982"/>
            <a:ext cx="6956100" cy="3858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Nota: validación cruzada (entrenamiento/validación) para evitar sobreajuste en hiperparámetros </a:t>
            </a:r>
            <a:endParaRPr sz="500"/>
          </a:p>
        </p:txBody>
      </p:sp>
      <p:sp>
        <p:nvSpPr>
          <p:cNvPr id="887" name="Google Shape;887;p75"/>
          <p:cNvSpPr/>
          <p:nvPr/>
        </p:nvSpPr>
        <p:spPr>
          <a:xfrm rot="2975779">
            <a:off x="2460144" y="3242935"/>
            <a:ext cx="2141572" cy="415630"/>
          </a:xfrm>
          <a:prstGeom prst="rightArrow">
            <a:avLst>
              <a:gd fmla="val 32000" name="adj1"/>
              <a:gd fmla="val 73321" name="adj2"/>
            </a:avLst>
          </a:prstGeom>
          <a:solidFill>
            <a:srgbClr val="F272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nvGrpSpPr>
          <p:cNvPr id="888" name="Google Shape;888;p75"/>
          <p:cNvGrpSpPr/>
          <p:nvPr/>
        </p:nvGrpSpPr>
        <p:grpSpPr>
          <a:xfrm>
            <a:off x="2267331" y="4128170"/>
            <a:ext cx="6427865" cy="540563"/>
            <a:chOff x="0" y="0"/>
            <a:chExt cx="17140974" cy="1441500"/>
          </a:xfrm>
        </p:grpSpPr>
        <p:sp>
          <p:nvSpPr>
            <p:cNvPr id="889" name="Google Shape;889;p75"/>
            <p:cNvSpPr/>
            <p:nvPr/>
          </p:nvSpPr>
          <p:spPr>
            <a:xfrm>
              <a:off x="13750974" y="0"/>
              <a:ext cx="3390000" cy="14415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Evaluación</a:t>
              </a:r>
              <a:endParaRPr sz="500"/>
            </a:p>
          </p:txBody>
        </p:sp>
        <p:sp>
          <p:nvSpPr>
            <p:cNvPr id="890" name="Google Shape;890;p75"/>
            <p:cNvSpPr/>
            <p:nvPr/>
          </p:nvSpPr>
          <p:spPr>
            <a:xfrm>
              <a:off x="0" y="305482"/>
              <a:ext cx="8923500" cy="1028700"/>
            </a:xfrm>
            <a:prstGeom prst="roundRect">
              <a:avLst>
                <a:gd fmla="val 18520" name="adj"/>
              </a:avLst>
            </a:prstGeom>
            <a:solidFill>
              <a:srgbClr val="000000"/>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from sklearn.metrics import some_metric</a:t>
              </a:r>
              <a:endParaRPr sz="500"/>
            </a:p>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test_metric = some_metric(t_test, y _test)</a:t>
              </a:r>
              <a:endParaRPr sz="500"/>
            </a:p>
          </p:txBody>
        </p:sp>
      </p:grpSp>
      <p:sp>
        <p:nvSpPr>
          <p:cNvPr id="891" name="Google Shape;891;p75"/>
          <p:cNvSpPr/>
          <p:nvPr/>
        </p:nvSpPr>
        <p:spPr>
          <a:xfrm rot="7788080">
            <a:off x="4139884" y="3249028"/>
            <a:ext cx="2081304" cy="415800"/>
          </a:xfrm>
          <a:prstGeom prst="rightArrow">
            <a:avLst>
              <a:gd fmla="val 32000" name="adj1"/>
              <a:gd fmla="val 73321" name="adj2"/>
            </a:avLst>
          </a:prstGeom>
          <a:solidFill>
            <a:srgbClr val="F272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sp>
        <p:nvSpPr>
          <p:cNvPr id="892" name="Google Shape;892;p75"/>
          <p:cNvSpPr/>
          <p:nvPr/>
        </p:nvSpPr>
        <p:spPr>
          <a:xfrm>
            <a:off x="4795678" y="2810643"/>
            <a:ext cx="2303400" cy="385800"/>
          </a:xfrm>
          <a:prstGeom prst="roundRect">
            <a:avLst>
              <a:gd fmla="val 18520" name="adj"/>
            </a:avLst>
          </a:prstGeom>
          <a:solidFill>
            <a:srgbClr val="000000"/>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y_test = my_pred.predict(X_test)</a:t>
            </a:r>
            <a:endParaRPr sz="500"/>
          </a:p>
        </p:txBody>
      </p:sp>
      <p:sp>
        <p:nvSpPr>
          <p:cNvPr id="893" name="Google Shape;893;p75"/>
          <p:cNvSpPr/>
          <p:nvPr/>
        </p:nvSpPr>
        <p:spPr>
          <a:xfrm>
            <a:off x="7397465" y="2733696"/>
            <a:ext cx="1271400" cy="5406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Predicción</a:t>
            </a:r>
            <a:endParaRPr sz="500"/>
          </a:p>
        </p:txBody>
      </p:sp>
      <p:sp>
        <p:nvSpPr>
          <p:cNvPr id="894" name="Google Shape;894;p75"/>
          <p:cNvSpPr txBox="1"/>
          <p:nvPr/>
        </p:nvSpPr>
        <p:spPr>
          <a:xfrm>
            <a:off x="922805" y="1072392"/>
            <a:ext cx="5090100" cy="138600"/>
          </a:xfrm>
          <a:prstGeom prst="rect">
            <a:avLst/>
          </a:prstGeom>
          <a:solidFill>
            <a:schemeClr val="accent2"/>
          </a:solidFill>
          <a:ln cap="flat" cmpd="sng" w="25400">
            <a:solidFill>
              <a:srgbClr val="181818"/>
            </a:solidFill>
            <a:prstDash val="solid"/>
            <a:round/>
            <a:headEnd len="sm" w="sm" type="none"/>
            <a:tailEnd len="sm" w="sm" type="none"/>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81D653"/>
              </a:buClr>
              <a:buSzPts val="900"/>
              <a:buFont typeface="Courier New"/>
              <a:buNone/>
            </a:pPr>
            <a:r>
              <a:rPr b="0" i="0" lang="en" sz="900" u="none" cap="none" strike="noStrike">
                <a:solidFill>
                  <a:srgbClr val="81D653"/>
                </a:solidFill>
                <a:latin typeface="Courier New"/>
                <a:ea typeface="Courier New"/>
                <a:cs typeface="Courier New"/>
                <a:sym typeface="Courier New"/>
              </a:rPr>
              <a:t>x_train, x_test, t_train, t_test = train_test_split(x, t, random_state=42)</a:t>
            </a:r>
            <a:endParaRPr sz="500"/>
          </a:p>
        </p:txBody>
      </p:sp>
      <p:sp>
        <p:nvSpPr>
          <p:cNvPr id="895" name="Google Shape;895;p75"/>
          <p:cNvSpPr/>
          <p:nvPr/>
        </p:nvSpPr>
        <p:spPr>
          <a:xfrm>
            <a:off x="294375" y="2801766"/>
            <a:ext cx="2111100" cy="385800"/>
          </a:xfrm>
          <a:prstGeom prst="roundRect">
            <a:avLst>
              <a:gd fmla="val 18520" name="adj"/>
            </a:avLst>
          </a:prstGeom>
          <a:solidFill>
            <a:srgbClr val="000000"/>
          </a:solidFill>
          <a:ln>
            <a:noFill/>
          </a:ln>
        </p:spPr>
        <p:txBody>
          <a:bodyPr anchorCtr="0" anchor="ctr" bIns="14300" lIns="14300" spcFirstLastPara="1" rIns="14300" wrap="square" tIns="14300">
            <a:noAutofit/>
          </a:bodyPr>
          <a:lstStyle/>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my_pred = Predictor()</a:t>
            </a:r>
            <a:endParaRPr sz="500"/>
          </a:p>
          <a:p>
            <a:pPr indent="0" lvl="0" marL="0" marR="0" rtl="0" algn="l">
              <a:lnSpc>
                <a:spcPct val="100000"/>
              </a:lnSpc>
              <a:spcBef>
                <a:spcPts val="0"/>
              </a:spcBef>
              <a:spcAft>
                <a:spcPts val="0"/>
              </a:spcAft>
              <a:buClr>
                <a:srgbClr val="61D836"/>
              </a:buClr>
              <a:buSzPts val="900"/>
              <a:buFont typeface="Courier New"/>
              <a:buNone/>
            </a:pPr>
            <a:r>
              <a:rPr b="0" i="0" lang="en" sz="900" u="none" cap="none" strike="noStrike">
                <a:solidFill>
                  <a:srgbClr val="61D836"/>
                </a:solidFill>
                <a:latin typeface="Courier New"/>
                <a:ea typeface="Courier New"/>
                <a:cs typeface="Courier New"/>
                <a:sym typeface="Courier New"/>
              </a:rPr>
              <a:t>my_pred.fit(X_train, t_train)</a:t>
            </a:r>
            <a:endParaRPr sz="500"/>
          </a:p>
        </p:txBody>
      </p:sp>
      <p:sp>
        <p:nvSpPr>
          <p:cNvPr id="896" name="Google Shape;896;p75"/>
          <p:cNvSpPr/>
          <p:nvPr/>
        </p:nvSpPr>
        <p:spPr>
          <a:xfrm>
            <a:off x="2497959" y="2733696"/>
            <a:ext cx="1271400" cy="540600"/>
          </a:xfrm>
          <a:prstGeom prst="roundRect">
            <a:avLst>
              <a:gd fmla="val 50000" name="adj"/>
            </a:avLst>
          </a:prstGeom>
          <a:solidFill>
            <a:srgbClr val="F5CD53">
              <a:alpha val="9725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Entrenamiento</a:t>
            </a:r>
            <a:endParaRPr sz="500"/>
          </a:p>
        </p:txBody>
      </p:sp>
      <p:sp>
        <p:nvSpPr>
          <p:cNvPr id="897" name="Google Shape;89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03" name="Google Shape;903;p7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Parámetros e hiperpárametros</a:t>
            </a:r>
            <a:endParaRPr sz="500"/>
          </a:p>
        </p:txBody>
      </p:sp>
      <p:sp>
        <p:nvSpPr>
          <p:cNvPr id="904" name="Google Shape;904;p76"/>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Parámetros: se ajustan (</a:t>
            </a:r>
            <a:r>
              <a:rPr i="1" lang="en" sz="1400"/>
              <a:t>fit </a:t>
            </a:r>
            <a:r>
              <a:rPr lang="en" sz="1400">
                <a:solidFill>
                  <a:srgbClr val="666666"/>
                </a:solidFill>
                <a:latin typeface="Helvetica Neue"/>
                <a:ea typeface="Helvetica Neue"/>
                <a:cs typeface="Helvetica Neue"/>
                <a:sym typeface="Helvetica Neue"/>
              </a:rPr>
              <a:t>) en el aprendizaje</a:t>
            </a:r>
            <a:endParaRPr sz="1400"/>
          </a:p>
          <a:p>
            <a:pPr indent="-177800" lvl="1" marL="3429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minimización en relación a esos parámetros</a:t>
            </a:r>
            <a:endParaRPr/>
          </a:p>
          <a:p>
            <a:pPr indent="-177800" lvl="1" marL="3429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ejemplo: coeficientes en un ajuste lineal o polinomial, pesos w_i en el argumento de la función logística, centros de los grupos, etc.</a:t>
            </a:r>
            <a:endParaRPr/>
          </a:p>
          <a:p>
            <a:pPr indent="-88900" lvl="1" marL="342900" rtl="0" algn="l">
              <a:lnSpc>
                <a:spcPct val="115000"/>
              </a:lnSpc>
              <a:spcBef>
                <a:spcPts val="0"/>
              </a:spcBef>
              <a:spcAft>
                <a:spcPts val="0"/>
              </a:spcAft>
              <a:buSzPts val="1400"/>
              <a:buNone/>
            </a:pPr>
            <a:r>
              <a:t/>
            </a:r>
            <a:endParaRPr>
              <a:solidFill>
                <a:srgbClr val="666666"/>
              </a:solidFill>
              <a:latin typeface="Helvetica Neue"/>
              <a:ea typeface="Helvetica Neue"/>
              <a:cs typeface="Helvetica Neue"/>
              <a:sym typeface="Helvetica Neue"/>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Hiperparámetros: definen el </a:t>
            </a:r>
            <a:r>
              <a:rPr i="1" lang="en" sz="1400"/>
              <a:t>modelo</a:t>
            </a:r>
            <a:endParaRPr i="1" sz="1400"/>
          </a:p>
          <a:p>
            <a:pPr indent="-177800" lvl="1" marL="3429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Ejemplos: orden del polinómio, uso de dimensiones, número de grupos, número de PCA</a:t>
            </a:r>
            <a:endParaRPr/>
          </a:p>
          <a:p>
            <a:pPr indent="-177800" lvl="1" marL="3429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Más hiperparámetros = más complejidad</a:t>
            </a:r>
            <a:endParaRPr/>
          </a:p>
          <a:p>
            <a:pPr indent="-177800" lvl="2" marL="5207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posibilidad de ajusta mejor los datos</a:t>
            </a:r>
            <a:endParaRPr/>
          </a:p>
          <a:p>
            <a:pPr indent="-177800" lvl="2" marL="5207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riesgo de sobreajuste</a:t>
            </a:r>
            <a:endParaRPr/>
          </a:p>
          <a:p>
            <a:pPr indent="-177800" lvl="2" marL="520700" rtl="0" algn="l">
              <a:lnSpc>
                <a:spcPct val="115000"/>
              </a:lnSpc>
              <a:spcBef>
                <a:spcPts val="0"/>
              </a:spcBef>
              <a:spcAft>
                <a:spcPts val="0"/>
              </a:spcAft>
              <a:buSzPts val="1400"/>
              <a:buChar char="●"/>
            </a:pPr>
            <a:r>
              <a:rPr lang="en">
                <a:solidFill>
                  <a:srgbClr val="666666"/>
                </a:solidFill>
                <a:latin typeface="Helvetica Neue"/>
                <a:ea typeface="Helvetica Neue"/>
                <a:cs typeface="Helvetica Neue"/>
                <a:sym typeface="Helvetica Neue"/>
              </a:rPr>
              <a:t>ejemplo: orden del polinómio, coeficiente de regularización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10" name="Google Shape;910;p7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Hiperparámetros y validación cruzada</a:t>
            </a:r>
            <a:endParaRPr sz="500"/>
          </a:p>
        </p:txBody>
      </p:sp>
      <p:sp>
        <p:nvSpPr>
          <p:cNvPr id="911" name="Google Shape;911;p77"/>
          <p:cNvSpPr txBox="1"/>
          <p:nvPr>
            <p:ph idx="1" type="body"/>
          </p:nvPr>
        </p:nvSpPr>
        <p:spPr>
          <a:xfrm>
            <a:off x="311700" y="6054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Como elegir los hiperparámetros?</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Mejorar la pérdida (</a:t>
            </a:r>
            <a:r>
              <a:rPr i="1" lang="en" sz="1400"/>
              <a:t>loss</a:t>
            </a:r>
            <a:r>
              <a:rPr lang="en" sz="1400">
                <a:solidFill>
                  <a:srgbClr val="666666"/>
                </a:solidFill>
                <a:latin typeface="Helvetica Neue"/>
                <a:ea typeface="Helvetica Neue"/>
                <a:cs typeface="Helvetica Neue"/>
                <a:sym typeface="Helvetica Neue"/>
              </a:rPr>
              <a:t>), e.g., la MSE</a:t>
            </a:r>
            <a:endParaRPr sz="14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Evitar sobreajuste (aprender los datos): mirar en los datos de entrenamiento y de prueba</a:t>
            </a:r>
            <a:endParaRPr sz="1400"/>
          </a:p>
        </p:txBody>
      </p:sp>
      <p:pic>
        <p:nvPicPr>
          <p:cNvPr descr="Screen Shot 2021-03-17 at 2.48.52 PM.png" id="912" name="Google Shape;912;p77"/>
          <p:cNvPicPr preferRelativeResize="0"/>
          <p:nvPr/>
        </p:nvPicPr>
        <p:blipFill rotWithShape="1">
          <a:blip r:embed="rId3">
            <a:alphaModFix/>
          </a:blip>
          <a:srcRect b="34344" l="8282" r="0" t="0"/>
          <a:stretch/>
        </p:blipFill>
        <p:spPr>
          <a:xfrm>
            <a:off x="4394682" y="1595302"/>
            <a:ext cx="3607054" cy="2505909"/>
          </a:xfrm>
          <a:prstGeom prst="rect">
            <a:avLst/>
          </a:prstGeom>
          <a:noFill/>
          <a:ln>
            <a:noFill/>
          </a:ln>
        </p:spPr>
      </p:pic>
      <p:grpSp>
        <p:nvGrpSpPr>
          <p:cNvPr id="913" name="Google Shape;913;p77"/>
          <p:cNvGrpSpPr/>
          <p:nvPr/>
        </p:nvGrpSpPr>
        <p:grpSpPr>
          <a:xfrm>
            <a:off x="7238901" y="2245775"/>
            <a:ext cx="1782212" cy="1134037"/>
            <a:chOff x="37" y="17"/>
            <a:chExt cx="4752566" cy="3024099"/>
          </a:xfrm>
        </p:grpSpPr>
        <p:sp>
          <p:nvSpPr>
            <p:cNvPr id="914" name="Google Shape;914;p77"/>
            <p:cNvSpPr txBox="1"/>
            <p:nvPr/>
          </p:nvSpPr>
          <p:spPr>
            <a:xfrm>
              <a:off x="1580703" y="17"/>
              <a:ext cx="3171900" cy="71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sobreajuste</a:t>
              </a:r>
              <a:endParaRPr sz="500"/>
            </a:p>
          </p:txBody>
        </p:sp>
        <p:cxnSp>
          <p:nvCxnSpPr>
            <p:cNvPr id="915" name="Google Shape;915;p77"/>
            <p:cNvCxnSpPr/>
            <p:nvPr/>
          </p:nvCxnSpPr>
          <p:spPr>
            <a:xfrm flipH="1">
              <a:off x="37" y="661016"/>
              <a:ext cx="1575000" cy="2363100"/>
            </a:xfrm>
            <a:prstGeom prst="straightConnector1">
              <a:avLst/>
            </a:prstGeom>
            <a:noFill/>
            <a:ln cap="flat" cmpd="sng" w="38100">
              <a:solidFill>
                <a:srgbClr val="000000"/>
              </a:solidFill>
              <a:prstDash val="solid"/>
              <a:round/>
              <a:headEnd len="sm" w="sm" type="none"/>
              <a:tailEnd len="med" w="med" type="triangle"/>
            </a:ln>
            <a:effectLst>
              <a:outerShdw blurRad="38100" rotWithShape="0" dir="5400000" dist="20000">
                <a:srgbClr val="000000">
                  <a:alpha val="37650"/>
                </a:srgbClr>
              </a:outerShdw>
            </a:effectLst>
          </p:spPr>
        </p:cxnSp>
      </p:grpSp>
      <p:sp>
        <p:nvSpPr>
          <p:cNvPr id="916" name="Google Shape;916;p77"/>
          <p:cNvSpPr txBox="1"/>
          <p:nvPr/>
        </p:nvSpPr>
        <p:spPr>
          <a:xfrm>
            <a:off x="509626" y="3934916"/>
            <a:ext cx="8333100" cy="15267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highlight>
                  <a:schemeClr val="lt1"/>
                </a:highlight>
                <a:latin typeface="Helvetica Neue"/>
                <a:ea typeface="Helvetica Neue"/>
                <a:cs typeface="Helvetica Neue"/>
                <a:sym typeface="Helvetica Neue"/>
              </a:rPr>
              <a:t>Y si al ajustar los </a:t>
            </a:r>
            <a:r>
              <a:rPr b="0" i="1" lang="en" sz="1400" u="none" cap="none" strike="noStrike">
                <a:solidFill>
                  <a:srgbClr val="666666"/>
                </a:solidFill>
                <a:highlight>
                  <a:schemeClr val="lt1"/>
                </a:highlight>
                <a:latin typeface="Helvetica Neue"/>
                <a:ea typeface="Helvetica Neue"/>
                <a:cs typeface="Helvetica Neue"/>
                <a:sym typeface="Helvetica Neue"/>
              </a:rPr>
              <a:t>hiperparametros</a:t>
            </a:r>
            <a:r>
              <a:rPr b="0" i="0" lang="en" sz="1400" u="none" cap="none" strike="noStrike">
                <a:solidFill>
                  <a:srgbClr val="666666"/>
                </a:solidFill>
                <a:highlight>
                  <a:schemeClr val="lt1"/>
                </a:highlight>
                <a:latin typeface="Helvetica Neue"/>
                <a:ea typeface="Helvetica Neue"/>
                <a:cs typeface="Helvetica Neue"/>
                <a:sym typeface="Helvetica Neue"/>
              </a:rPr>
              <a:t> también estamos sobreajustando para una combinación particular de entrenamiento + prueba?</a:t>
            </a:r>
            <a:endParaRPr sz="500">
              <a:highlight>
                <a:schemeClr val="lt1"/>
              </a:highlight>
            </a:endParaRPr>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highlight>
                  <a:schemeClr val="lt1"/>
                </a:highlight>
                <a:latin typeface="Helvetica Neue"/>
                <a:ea typeface="Helvetica Neue"/>
                <a:cs typeface="Helvetica Neue"/>
                <a:sym typeface="Helvetica Neue"/>
              </a:rPr>
              <a:t>Como validar, de forma independiente, la elección de los hiperparámetros?</a:t>
            </a:r>
            <a:endParaRPr sz="500">
              <a:highlight>
                <a:schemeClr val="lt1"/>
              </a:highlight>
            </a:endParaRPr>
          </a:p>
        </p:txBody>
      </p:sp>
      <p:pic>
        <p:nvPicPr>
          <p:cNvPr descr="Screen Shot 2021-03-15 at 2.08.25 PM.png" id="917" name="Google Shape;917;p77"/>
          <p:cNvPicPr preferRelativeResize="0"/>
          <p:nvPr/>
        </p:nvPicPr>
        <p:blipFill rotWithShape="1">
          <a:blip r:embed="rId4">
            <a:alphaModFix/>
          </a:blip>
          <a:srcRect b="943" l="13648" r="57087" t="62046"/>
          <a:stretch/>
        </p:blipFill>
        <p:spPr>
          <a:xfrm>
            <a:off x="1091149" y="1697970"/>
            <a:ext cx="3209118" cy="2264414"/>
          </a:xfrm>
          <a:prstGeom prst="rect">
            <a:avLst/>
          </a:prstGeom>
          <a:noFill/>
          <a:ln>
            <a:noFill/>
          </a:ln>
        </p:spPr>
      </p:pic>
      <p:pic>
        <p:nvPicPr>
          <p:cNvPr descr="Screen Shot 2021-03-15 at 2.08.25 PM.png" id="918" name="Google Shape;918;p77"/>
          <p:cNvPicPr preferRelativeResize="0"/>
          <p:nvPr/>
        </p:nvPicPr>
        <p:blipFill rotWithShape="1">
          <a:blip r:embed="rId4">
            <a:alphaModFix/>
          </a:blip>
          <a:srcRect b="71673" l="19169" r="37065" t="23035"/>
          <a:stretch/>
        </p:blipFill>
        <p:spPr>
          <a:xfrm>
            <a:off x="1203222" y="1625180"/>
            <a:ext cx="3001324" cy="2024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24" name="Google Shape;924;p7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300"/>
              <a:t>Hiperparámetros y validación cruzada</a:t>
            </a:r>
            <a:endParaRPr sz="500"/>
          </a:p>
        </p:txBody>
      </p:sp>
      <p:pic>
        <p:nvPicPr>
          <p:cNvPr descr="Screen Shot 2021-03-17 at 2.48.52 PM.png" id="925" name="Google Shape;925;p78"/>
          <p:cNvPicPr preferRelativeResize="0"/>
          <p:nvPr/>
        </p:nvPicPr>
        <p:blipFill rotWithShape="1">
          <a:blip r:embed="rId3">
            <a:alphaModFix/>
          </a:blip>
          <a:srcRect b="34344" l="8282" r="0" t="0"/>
          <a:stretch/>
        </p:blipFill>
        <p:spPr>
          <a:xfrm>
            <a:off x="2764078" y="2568260"/>
            <a:ext cx="3607054" cy="2505909"/>
          </a:xfrm>
          <a:prstGeom prst="rect">
            <a:avLst/>
          </a:prstGeom>
          <a:noFill/>
          <a:ln>
            <a:noFill/>
          </a:ln>
        </p:spPr>
      </p:pic>
      <p:sp>
        <p:nvSpPr>
          <p:cNvPr id="926" name="Google Shape;926;p78"/>
          <p:cNvSpPr txBox="1"/>
          <p:nvPr/>
        </p:nvSpPr>
        <p:spPr>
          <a:xfrm>
            <a:off x="6291124" y="3272775"/>
            <a:ext cx="15096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sobreajuste</a:t>
            </a:r>
            <a:endParaRPr sz="500"/>
          </a:p>
        </p:txBody>
      </p:sp>
      <p:cxnSp>
        <p:nvCxnSpPr>
          <p:cNvPr id="927" name="Google Shape;927;p78"/>
          <p:cNvCxnSpPr/>
          <p:nvPr/>
        </p:nvCxnSpPr>
        <p:spPr>
          <a:xfrm flipH="1">
            <a:off x="5608222" y="3466607"/>
            <a:ext cx="590700" cy="886200"/>
          </a:xfrm>
          <a:prstGeom prst="straightConnector1">
            <a:avLst/>
          </a:prstGeom>
          <a:noFill/>
          <a:ln cap="flat" cmpd="sng" w="38100">
            <a:solidFill>
              <a:srgbClr val="000000"/>
            </a:solidFill>
            <a:prstDash val="solid"/>
            <a:round/>
            <a:headEnd len="sm" w="sm" type="none"/>
            <a:tailEnd len="med" w="med" type="triangle"/>
          </a:ln>
          <a:effectLst>
            <a:outerShdw blurRad="38100" rotWithShape="0" dir="5400000" dist="20000">
              <a:srgbClr val="000000">
                <a:alpha val="37650"/>
              </a:srgbClr>
            </a:outerShdw>
          </a:effectLst>
        </p:spPr>
      </p:cxnSp>
      <p:sp>
        <p:nvSpPr>
          <p:cNvPr id="928" name="Google Shape;928;p78"/>
          <p:cNvSpPr txBox="1"/>
          <p:nvPr/>
        </p:nvSpPr>
        <p:spPr>
          <a:xfrm>
            <a:off x="473591" y="758866"/>
            <a:ext cx="8333100" cy="1526700"/>
          </a:xfrm>
          <a:prstGeom prst="rect">
            <a:avLst/>
          </a:prstGeom>
          <a:noFill/>
          <a:ln>
            <a:noFill/>
          </a:ln>
        </p:spPr>
        <p:txBody>
          <a:bodyPr anchorCtr="0" anchor="t" bIns="91425" lIns="91425" spcFirstLastPara="1" rIns="91425" wrap="square" tIns="91425">
            <a:normAutofit/>
          </a:bodyPr>
          <a:lstStyle/>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Y si al ajustar los </a:t>
            </a:r>
            <a:r>
              <a:rPr b="0" i="1" lang="en" sz="1400" u="none" cap="none" strike="noStrike">
                <a:solidFill>
                  <a:srgbClr val="666666"/>
                </a:solidFill>
                <a:latin typeface="Helvetica Neue"/>
                <a:ea typeface="Helvetica Neue"/>
                <a:cs typeface="Helvetica Neue"/>
                <a:sym typeface="Helvetica Neue"/>
              </a:rPr>
              <a:t>hiperparametros</a:t>
            </a:r>
            <a:r>
              <a:rPr b="0" i="0" lang="en" sz="1400" u="none" cap="none" strike="noStrike">
                <a:solidFill>
                  <a:srgbClr val="666666"/>
                </a:solidFill>
                <a:latin typeface="Helvetica Neue"/>
                <a:ea typeface="Helvetica Neue"/>
                <a:cs typeface="Helvetica Neue"/>
                <a:sym typeface="Helvetica Neue"/>
              </a:rPr>
              <a:t> también estamos sobre ajustando para una combinación particular de entrenamiento + prueba?</a:t>
            </a:r>
            <a:endParaRPr sz="500"/>
          </a:p>
          <a:p>
            <a:pPr indent="-177800" lvl="0" marL="177800" marR="0" rtl="0" algn="l">
              <a:lnSpc>
                <a:spcPct val="115000"/>
              </a:lnSpc>
              <a:spcBef>
                <a:spcPts val="0"/>
              </a:spcBef>
              <a:spcAft>
                <a:spcPts val="0"/>
              </a:spcAft>
              <a:buClr>
                <a:srgbClr val="666666"/>
              </a:buClr>
              <a:buSzPts val="1400"/>
              <a:buFont typeface="Helvetica Neue"/>
              <a:buChar char="●"/>
            </a:pPr>
            <a:r>
              <a:rPr b="0" i="0" lang="en" sz="1400" u="none" cap="none" strike="noStrike">
                <a:solidFill>
                  <a:srgbClr val="666666"/>
                </a:solidFill>
                <a:latin typeface="Helvetica Neue"/>
                <a:ea typeface="Helvetica Neue"/>
                <a:cs typeface="Helvetica Neue"/>
                <a:sym typeface="Helvetica Neue"/>
              </a:rPr>
              <a:t>Como validar, de forma independiente, la elección de los hiperparámetros?</a:t>
            </a:r>
            <a:endParaRPr sz="500"/>
          </a:p>
        </p:txBody>
      </p:sp>
      <p:sp>
        <p:nvSpPr>
          <p:cNvPr id="929" name="Google Shape;929;p78"/>
          <p:cNvSpPr txBox="1"/>
          <p:nvPr/>
        </p:nvSpPr>
        <p:spPr>
          <a:xfrm>
            <a:off x="422118" y="1603834"/>
            <a:ext cx="8333100" cy="1252500"/>
          </a:xfrm>
          <a:prstGeom prst="rect">
            <a:avLst/>
          </a:prstGeom>
          <a:noFill/>
          <a:ln>
            <a:noFill/>
          </a:ln>
        </p:spPr>
        <p:txBody>
          <a:bodyPr anchorCtr="0" anchor="t" bIns="91425" lIns="91425" spcFirstLastPara="1" rIns="91425" wrap="square" tIns="91425">
            <a:normAutofit/>
          </a:bodyPr>
          <a:lstStyle/>
          <a:p>
            <a:pPr indent="-234950" lvl="0" marL="228600" marR="0" rtl="0" algn="l">
              <a:lnSpc>
                <a:spcPct val="100000"/>
              </a:lnSpc>
              <a:spcBef>
                <a:spcPts val="0"/>
              </a:spcBef>
              <a:spcAft>
                <a:spcPts val="0"/>
              </a:spcAft>
              <a:buClr>
                <a:srgbClr val="000000"/>
              </a:buClr>
              <a:buSzPts val="1100"/>
              <a:buFont typeface="Helvetica Neue"/>
              <a:buChar char="•"/>
            </a:pPr>
            <a:r>
              <a:rPr b="0" i="0" lang="en" sz="1400" u="none" cap="none" strike="noStrike">
                <a:solidFill>
                  <a:srgbClr val="000000"/>
                </a:solidFill>
                <a:latin typeface="Helvetica Neue"/>
                <a:ea typeface="Helvetica Neue"/>
                <a:cs typeface="Helvetica Neue"/>
                <a:sym typeface="Helvetica Neue"/>
              </a:rPr>
              <a:t>Validación cruzada: separar los datos etiquetados (con </a:t>
            </a:r>
            <a:r>
              <a:rPr b="0" i="1" lang="en" sz="1400" u="none" cap="none" strike="noStrike">
                <a:solidFill>
                  <a:srgbClr val="000000"/>
                </a:solidFill>
                <a:latin typeface="Helvetica Neue"/>
                <a:ea typeface="Helvetica Neue"/>
                <a:cs typeface="Helvetica Neue"/>
                <a:sym typeface="Helvetica Neue"/>
              </a:rPr>
              <a:t>target</a:t>
            </a:r>
            <a:r>
              <a:rPr b="0" i="0" lang="en" sz="1400" u="none" cap="none" strike="noStrike">
                <a:solidFill>
                  <a:srgbClr val="000000"/>
                </a:solidFill>
                <a:latin typeface="Helvetica Neue"/>
                <a:ea typeface="Helvetica Neue"/>
                <a:cs typeface="Helvetica Neue"/>
                <a:sym typeface="Helvetica Neue"/>
              </a:rPr>
              <a:t>) en un conjunto de entrenamiento y de validación (e.g. 80% + 20%)</a:t>
            </a:r>
            <a:endParaRPr sz="500"/>
          </a:p>
          <a:p>
            <a:pPr indent="-234950" lvl="0" marL="228600" marR="0" rtl="0" algn="l">
              <a:lnSpc>
                <a:spcPct val="100000"/>
              </a:lnSpc>
              <a:spcBef>
                <a:spcPts val="1100"/>
              </a:spcBef>
              <a:spcAft>
                <a:spcPts val="0"/>
              </a:spcAft>
              <a:buClr>
                <a:srgbClr val="000000"/>
              </a:buClr>
              <a:buSzPts val="1100"/>
              <a:buFont typeface="Helvetica Neue"/>
              <a:buChar char="•"/>
            </a:pPr>
            <a:r>
              <a:rPr b="0" i="0" lang="en" sz="1400" u="none" cap="none" strike="noStrike">
                <a:solidFill>
                  <a:srgbClr val="000000"/>
                </a:solidFill>
                <a:latin typeface="Helvetica Neue"/>
                <a:ea typeface="Helvetica Neue"/>
                <a:cs typeface="Helvetica Neue"/>
                <a:sym typeface="Helvetica Neue"/>
              </a:rPr>
              <a:t>La pérdida (</a:t>
            </a:r>
            <a:r>
              <a:rPr b="0" i="1" lang="en" sz="1400" u="none" cap="none" strike="noStrike">
                <a:solidFill>
                  <a:srgbClr val="000000"/>
                </a:solidFill>
                <a:latin typeface="Helvetica Neue"/>
                <a:ea typeface="Helvetica Neue"/>
                <a:cs typeface="Helvetica Neue"/>
                <a:sym typeface="Helvetica Neue"/>
              </a:rPr>
              <a:t>loss</a:t>
            </a:r>
            <a:r>
              <a:rPr b="0" i="0" lang="en" sz="1400" u="none" cap="none" strike="noStrike">
                <a:solidFill>
                  <a:srgbClr val="000000"/>
                </a:solidFill>
                <a:latin typeface="Helvetica Neue"/>
                <a:ea typeface="Helvetica Neue"/>
                <a:cs typeface="Helvetica Neue"/>
                <a:sym typeface="Helvetica Neue"/>
              </a:rPr>
              <a:t>) en el conjunto de validación debe ser comparable a la del del conjunto de entrenamiento. Si no, estamos sobreajustando</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 name="Shape 933"/>
        <p:cNvGrpSpPr/>
        <p:nvPr/>
      </p:nvGrpSpPr>
      <p:grpSpPr>
        <a:xfrm>
          <a:off x="0" y="0"/>
          <a:ext cx="0" cy="0"/>
          <a:chOff x="0" y="0"/>
          <a:chExt cx="0" cy="0"/>
        </a:xfrm>
      </p:grpSpPr>
      <p:sp>
        <p:nvSpPr>
          <p:cNvPr id="934" name="Google Shape;934;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35" name="Google Shape;935;p7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solidFill>
                  <a:srgbClr val="A64D79"/>
                </a:solidFill>
              </a:rPr>
              <a:t>Resumen: como evitar el sobreajuste</a:t>
            </a:r>
            <a:endParaRPr sz="500"/>
          </a:p>
        </p:txBody>
      </p:sp>
      <p:sp>
        <p:nvSpPr>
          <p:cNvPr id="936" name="Google Shape;936;p79"/>
          <p:cNvSpPr txBox="1"/>
          <p:nvPr>
            <p:ph idx="1" type="body"/>
          </p:nvPr>
        </p:nvSpPr>
        <p:spPr>
          <a:xfrm>
            <a:off x="311700" y="834038"/>
            <a:ext cx="8520600" cy="3734700"/>
          </a:xfrm>
          <a:prstGeom prst="rect">
            <a:avLst/>
          </a:prstGeom>
          <a:noFill/>
          <a:ln>
            <a:noFill/>
          </a:ln>
        </p:spPr>
        <p:txBody>
          <a:bodyPr anchorCtr="0" anchor="ctr" bIns="26775" lIns="26775" spcFirstLastPara="1" rIns="26775" wrap="square" tIns="26775">
            <a:normAutofit/>
          </a:bodyPr>
          <a:lstStyle/>
          <a:p>
            <a:pPr indent="-165100" lvl="0" marL="165100" rtl="0" algn="l">
              <a:lnSpc>
                <a:spcPct val="100000"/>
              </a:lnSpc>
              <a:spcBef>
                <a:spcPts val="0"/>
              </a:spcBef>
              <a:spcAft>
                <a:spcPts val="0"/>
              </a:spcAft>
              <a:buClr>
                <a:srgbClr val="000000"/>
              </a:buClr>
              <a:buSzPts val="1000"/>
              <a:buFont typeface="Saira"/>
              <a:buChar char="•"/>
            </a:pPr>
            <a:r>
              <a:rPr lang="en" sz="1300">
                <a:solidFill>
                  <a:srgbClr val="000000"/>
                </a:solidFill>
                <a:latin typeface="Saira"/>
                <a:ea typeface="Saira"/>
                <a:cs typeface="Saira"/>
                <a:sym typeface="Saira"/>
              </a:rPr>
              <a:t>Encontrar un balance entre el número de parámetros (por ejemplo, los </a:t>
            </a:r>
            <a:r>
              <a:rPr i="1" lang="en" sz="1700">
                <a:latin typeface="Times New Roman"/>
                <a:ea typeface="Times New Roman"/>
                <a:cs typeface="Times New Roman"/>
                <a:sym typeface="Times New Roman"/>
              </a:rPr>
              <a:t>w</a:t>
            </a:r>
            <a:r>
              <a:rPr baseline="-25000" i="1" lang="en" sz="1700">
                <a:latin typeface="Times New Roman"/>
                <a:ea typeface="Times New Roman"/>
                <a:cs typeface="Times New Roman"/>
                <a:sym typeface="Times New Roman"/>
              </a:rPr>
              <a:t>j</a:t>
            </a:r>
            <a:r>
              <a:rPr lang="en" sz="1300">
                <a:solidFill>
                  <a:srgbClr val="000000"/>
                </a:solidFill>
                <a:latin typeface="Saira"/>
                <a:ea typeface="Saira"/>
                <a:cs typeface="Saira"/>
                <a:sym typeface="Saira"/>
              </a:rPr>
              <a:t>) y el número de datos</a:t>
            </a:r>
            <a:endParaRPr sz="500"/>
          </a:p>
          <a:p>
            <a:pPr indent="-165100" lvl="0" marL="165100" rtl="0" algn="l">
              <a:lnSpc>
                <a:spcPct val="100000"/>
              </a:lnSpc>
              <a:spcBef>
                <a:spcPts val="800"/>
              </a:spcBef>
              <a:spcAft>
                <a:spcPts val="0"/>
              </a:spcAft>
              <a:buClr>
                <a:srgbClr val="000000"/>
              </a:buClr>
              <a:buSzPts val="1000"/>
              <a:buFont typeface="Saira"/>
              <a:buChar char="•"/>
            </a:pPr>
            <a:r>
              <a:rPr lang="en" sz="1300">
                <a:solidFill>
                  <a:srgbClr val="000000"/>
                </a:solidFill>
                <a:latin typeface="Saira"/>
                <a:ea typeface="Saira"/>
                <a:cs typeface="Saira"/>
                <a:sym typeface="Saira"/>
              </a:rPr>
              <a:t>Eso es simple para un ajuste polinômio en 1D, pero no para redes neuronales complejas y grandes conjuntos de datos</a:t>
            </a:r>
            <a:endParaRPr sz="500"/>
          </a:p>
          <a:p>
            <a:pPr indent="-165100" lvl="0" marL="165100" rtl="0" algn="l">
              <a:lnSpc>
                <a:spcPct val="100000"/>
              </a:lnSpc>
              <a:spcBef>
                <a:spcPts val="800"/>
              </a:spcBef>
              <a:spcAft>
                <a:spcPts val="0"/>
              </a:spcAft>
              <a:buClr>
                <a:srgbClr val="000000"/>
              </a:buClr>
              <a:buSzPts val="1000"/>
              <a:buFont typeface="Saira"/>
              <a:buChar char="•"/>
            </a:pPr>
            <a:r>
              <a:rPr lang="en" sz="1300">
                <a:solidFill>
                  <a:srgbClr val="000000"/>
                </a:solidFill>
                <a:latin typeface="Saira"/>
                <a:ea typeface="Saira"/>
                <a:cs typeface="Saira"/>
                <a:sym typeface="Saira"/>
              </a:rPr>
              <a:t>Validación cruzada: separar los datos etiquetados (con </a:t>
            </a:r>
            <a:r>
              <a:rPr i="1" lang="en" sz="500">
                <a:latin typeface="Saira Thin"/>
                <a:ea typeface="Saira Thin"/>
                <a:cs typeface="Saira Thin"/>
                <a:sym typeface="Saira Thin"/>
              </a:rPr>
              <a:t>target</a:t>
            </a:r>
            <a:r>
              <a:rPr lang="en" sz="1300">
                <a:solidFill>
                  <a:srgbClr val="000000"/>
                </a:solidFill>
                <a:latin typeface="Saira"/>
                <a:ea typeface="Saira"/>
                <a:cs typeface="Saira"/>
                <a:sym typeface="Saira"/>
              </a:rPr>
              <a:t>) en un conjunto de entrenamiento y de validación (e.g. 80% + 20%)</a:t>
            </a:r>
            <a:endParaRPr sz="500"/>
          </a:p>
          <a:p>
            <a:pPr indent="-165100" lvl="0" marL="165100" rtl="0" algn="l">
              <a:lnSpc>
                <a:spcPct val="100000"/>
              </a:lnSpc>
              <a:spcBef>
                <a:spcPts val="800"/>
              </a:spcBef>
              <a:spcAft>
                <a:spcPts val="0"/>
              </a:spcAft>
              <a:buClr>
                <a:srgbClr val="000000"/>
              </a:buClr>
              <a:buSzPts val="1000"/>
              <a:buFont typeface="Saira"/>
              <a:buChar char="•"/>
            </a:pPr>
            <a:r>
              <a:rPr lang="en" sz="1300">
                <a:solidFill>
                  <a:srgbClr val="000000"/>
                </a:solidFill>
                <a:latin typeface="Saira"/>
                <a:ea typeface="Saira"/>
                <a:cs typeface="Saira"/>
                <a:sym typeface="Saira"/>
              </a:rPr>
              <a:t>La péridida (</a:t>
            </a:r>
            <a:r>
              <a:rPr i="1" lang="en" sz="500">
                <a:latin typeface="Saira Thin"/>
                <a:ea typeface="Saira Thin"/>
                <a:cs typeface="Saira Thin"/>
                <a:sym typeface="Saira Thin"/>
              </a:rPr>
              <a:t>loss</a:t>
            </a:r>
            <a:r>
              <a:rPr lang="en" sz="1300">
                <a:solidFill>
                  <a:srgbClr val="000000"/>
                </a:solidFill>
                <a:latin typeface="Saira"/>
                <a:ea typeface="Saira"/>
                <a:cs typeface="Saira"/>
                <a:sym typeface="Saira"/>
              </a:rPr>
              <a:t>) en el conjunto de validación debe ser comparable al el del conjunto de entrenamiento. Si no, estamos sobreajustando</a:t>
            </a:r>
            <a:endParaRPr sz="500"/>
          </a:p>
        </p:txBody>
      </p:sp>
      <p:pic>
        <p:nvPicPr>
          <p:cNvPr descr="Screen Shot 2021-03-17 at 2.48.52 PM.png" id="937" name="Google Shape;937;p79"/>
          <p:cNvPicPr preferRelativeResize="0"/>
          <p:nvPr/>
        </p:nvPicPr>
        <p:blipFill rotWithShape="1">
          <a:blip r:embed="rId3">
            <a:alphaModFix/>
          </a:blip>
          <a:srcRect b="34344" l="8282" r="0" t="0"/>
          <a:stretch/>
        </p:blipFill>
        <p:spPr>
          <a:xfrm>
            <a:off x="5358631" y="2920135"/>
            <a:ext cx="2630551" cy="1827509"/>
          </a:xfrm>
          <a:prstGeom prst="rect">
            <a:avLst/>
          </a:prstGeom>
          <a:noFill/>
          <a:ln>
            <a:noFill/>
          </a:ln>
        </p:spPr>
      </p:pic>
      <p:sp>
        <p:nvSpPr>
          <p:cNvPr id="938" name="Google Shape;938;p79"/>
          <p:cNvSpPr txBox="1"/>
          <p:nvPr/>
        </p:nvSpPr>
        <p:spPr>
          <a:xfrm>
            <a:off x="765540" y="536807"/>
            <a:ext cx="4453200" cy="1413600"/>
          </a:xfrm>
          <a:prstGeom prst="rect">
            <a:avLst/>
          </a:prstGeom>
          <a:noFill/>
          <a:ln>
            <a:noFill/>
          </a:ln>
        </p:spPr>
        <p:txBody>
          <a:bodyPr anchorCtr="0" anchor="ctr" bIns="26775" lIns="26775" spcFirstLastPara="1" rIns="26775" wrap="square" tIns="26775">
            <a:spAutoFit/>
          </a:bodyPr>
          <a:lstStyle/>
          <a:p>
            <a:pPr indent="-215900" lvl="0" marL="215900" marR="0" rtl="0" algn="l">
              <a:lnSpc>
                <a:spcPct val="100000"/>
              </a:lnSpc>
              <a:spcBef>
                <a:spcPts val="0"/>
              </a:spcBef>
              <a:spcAft>
                <a:spcPts val="0"/>
              </a:spcAft>
              <a:buClr>
                <a:srgbClr val="000000"/>
              </a:buClr>
              <a:buSzPts val="1000"/>
              <a:buFont typeface="Saira"/>
              <a:buChar char="•"/>
            </a:pPr>
            <a:r>
              <a:rPr b="0" i="0" lang="en" sz="1400" u="none" cap="none" strike="noStrike">
                <a:solidFill>
                  <a:srgbClr val="000000"/>
                </a:solidFill>
                <a:latin typeface="Saira"/>
                <a:ea typeface="Saira"/>
                <a:cs typeface="Saira"/>
                <a:sym typeface="Saira"/>
              </a:rPr>
              <a:t>Repetir la separación: entrenamiento + validación, seleccionando aleatoriamente las sub-muestras</a:t>
            </a:r>
            <a:endParaRPr sz="500"/>
          </a:p>
          <a:p>
            <a:pPr indent="-215900" lvl="0" marL="215900" marR="0" rtl="0" algn="l">
              <a:lnSpc>
                <a:spcPct val="100000"/>
              </a:lnSpc>
              <a:spcBef>
                <a:spcPts val="1100"/>
              </a:spcBef>
              <a:spcAft>
                <a:spcPts val="0"/>
              </a:spcAft>
              <a:buClr>
                <a:srgbClr val="000000"/>
              </a:buClr>
              <a:buSzPts val="1000"/>
              <a:buFont typeface="Saira"/>
              <a:buChar char="•"/>
            </a:pPr>
            <a:r>
              <a:rPr b="0" i="0" lang="en" sz="1400" u="none" cap="none" strike="noStrike">
                <a:solidFill>
                  <a:srgbClr val="000000"/>
                </a:solidFill>
                <a:latin typeface="Saira"/>
                <a:ea typeface="Saira"/>
                <a:cs typeface="Saira"/>
                <a:sym typeface="Saira"/>
              </a:rPr>
              <a:t>además de evitar el sobreajuste de los hiperparámetros  la CV permite </a:t>
            </a:r>
            <a:r>
              <a:rPr b="1" i="0" lang="en" sz="1400" u="none" cap="none" strike="noStrike">
                <a:solidFill>
                  <a:srgbClr val="000000"/>
                </a:solidFill>
                <a:latin typeface="Saira"/>
                <a:ea typeface="Saira"/>
                <a:cs typeface="Saira"/>
                <a:sym typeface="Saira"/>
              </a:rPr>
              <a:t>estimar errores</a:t>
            </a:r>
            <a:r>
              <a:rPr b="0" i="0" lang="en" sz="1400" u="none" cap="none" strike="noStrike">
                <a:solidFill>
                  <a:srgbClr val="000000"/>
                </a:solidFill>
                <a:latin typeface="Saira"/>
                <a:ea typeface="Saira"/>
                <a:cs typeface="Saira"/>
                <a:sym typeface="Saira"/>
              </a:rPr>
              <a:t>!</a:t>
            </a:r>
            <a:endParaRPr sz="500"/>
          </a:p>
          <a:p>
            <a:pPr indent="-215900" lvl="0" marL="215900" marR="0" rtl="0" algn="l">
              <a:lnSpc>
                <a:spcPct val="100000"/>
              </a:lnSpc>
              <a:spcBef>
                <a:spcPts val="1100"/>
              </a:spcBef>
              <a:spcAft>
                <a:spcPts val="0"/>
              </a:spcAft>
              <a:buClr>
                <a:srgbClr val="000000"/>
              </a:buClr>
              <a:buSzPts val="1000"/>
              <a:buFont typeface="Saira"/>
              <a:buChar char="•"/>
            </a:pPr>
            <a:r>
              <a:rPr b="1" i="0" lang="en" sz="1400" u="none" cap="none" strike="noStrike">
                <a:solidFill>
                  <a:srgbClr val="000000"/>
                </a:solidFill>
                <a:latin typeface="Saira"/>
                <a:ea typeface="Saira"/>
                <a:cs typeface="Saira"/>
                <a:sym typeface="Saira"/>
              </a:rPr>
              <a:t>Además: usar regularización</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8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Regularización </a:t>
            </a:r>
            <a:r>
              <a:rPr i="1" lang="en"/>
              <a:t>ridge</a:t>
            </a:r>
            <a:endParaRPr i="1"/>
          </a:p>
        </p:txBody>
      </p:sp>
      <p:sp>
        <p:nvSpPr>
          <p:cNvPr id="944" name="Google Shape;944;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8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46" name="Google Shape;946;p80"/>
          <p:cNvPicPr preferRelativeResize="0"/>
          <p:nvPr/>
        </p:nvPicPr>
        <p:blipFill>
          <a:blip r:embed="rId3">
            <a:alphaModFix/>
          </a:blip>
          <a:stretch>
            <a:fillRect/>
          </a:stretch>
        </p:blipFill>
        <p:spPr>
          <a:xfrm>
            <a:off x="0" y="951012"/>
            <a:ext cx="9144003" cy="32414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52" name="Google Shape;952;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3" name="Google Shape;953;p8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4" name="Google Shape;954;p81"/>
          <p:cNvPicPr preferRelativeResize="0"/>
          <p:nvPr/>
        </p:nvPicPr>
        <p:blipFill>
          <a:blip r:embed="rId3">
            <a:alphaModFix/>
          </a:blip>
          <a:stretch>
            <a:fillRect/>
          </a:stretch>
        </p:blipFill>
        <p:spPr>
          <a:xfrm>
            <a:off x="2285076" y="691225"/>
            <a:ext cx="4504000" cy="4604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Coeficientes</a:t>
            </a:r>
            <a:endParaRPr/>
          </a:p>
        </p:txBody>
      </p:sp>
      <p:sp>
        <p:nvSpPr>
          <p:cNvPr id="960" name="Google Shape;960;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1" name="Google Shape;961;p82"/>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62" name="Google Shape;962;p82"/>
          <p:cNvPicPr preferRelativeResize="0"/>
          <p:nvPr/>
        </p:nvPicPr>
        <p:blipFill>
          <a:blip r:embed="rId3">
            <a:alphaModFix/>
          </a:blip>
          <a:stretch>
            <a:fillRect/>
          </a:stretch>
        </p:blipFill>
        <p:spPr>
          <a:xfrm>
            <a:off x="1801000" y="702275"/>
            <a:ext cx="5677823" cy="44412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Regularización LASSO</a:t>
            </a:r>
            <a:endParaRPr/>
          </a:p>
        </p:txBody>
      </p:sp>
      <p:sp>
        <p:nvSpPr>
          <p:cNvPr id="968" name="Google Shape;968;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69" name="Google Shape;969;p8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0" name="Google Shape;970;p83"/>
          <p:cNvPicPr preferRelativeResize="0"/>
          <p:nvPr/>
        </p:nvPicPr>
        <p:blipFill>
          <a:blip r:embed="rId3">
            <a:alphaModFix/>
          </a:blip>
          <a:stretch>
            <a:fillRect/>
          </a:stretch>
        </p:blipFill>
        <p:spPr>
          <a:xfrm>
            <a:off x="0" y="1273373"/>
            <a:ext cx="9144003" cy="30539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 proceso de ciencia de datos</a:t>
            </a:r>
            <a:endParaRPr/>
          </a:p>
        </p:txBody>
      </p:sp>
      <p:sp>
        <p:nvSpPr>
          <p:cNvPr id="239" name="Google Shape;23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39"/>
          <p:cNvSpPr/>
          <p:nvPr/>
        </p:nvSpPr>
        <p:spPr>
          <a:xfrm>
            <a:off x="2764196" y="121117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del problema</a:t>
            </a:r>
            <a:endParaRPr/>
          </a:p>
        </p:txBody>
      </p:sp>
      <p:sp>
        <p:nvSpPr>
          <p:cNvPr id="241" name="Google Shape;241;p39"/>
          <p:cNvSpPr/>
          <p:nvPr/>
        </p:nvSpPr>
        <p:spPr>
          <a:xfrm>
            <a:off x="4991696" y="1211177"/>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 los datos</a:t>
            </a:r>
            <a:endParaRPr/>
          </a:p>
        </p:txBody>
      </p:sp>
      <p:sp>
        <p:nvSpPr>
          <p:cNvPr id="242" name="Google Shape;242;p39"/>
          <p:cNvSpPr/>
          <p:nvPr/>
        </p:nvSpPr>
        <p:spPr>
          <a:xfrm>
            <a:off x="5932550" y="2038979"/>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Preparación de los datos</a:t>
            </a:r>
            <a:endParaRPr/>
          </a:p>
        </p:txBody>
      </p:sp>
      <p:sp>
        <p:nvSpPr>
          <p:cNvPr id="243" name="Google Shape;243;p39"/>
          <p:cNvSpPr/>
          <p:nvPr/>
        </p:nvSpPr>
        <p:spPr>
          <a:xfrm>
            <a:off x="5932550" y="3114263"/>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Modelado</a:t>
            </a:r>
            <a:endParaRPr/>
          </a:p>
        </p:txBody>
      </p:sp>
      <p:sp>
        <p:nvSpPr>
          <p:cNvPr id="244" name="Google Shape;244;p39"/>
          <p:cNvSpPr/>
          <p:nvPr/>
        </p:nvSpPr>
        <p:spPr>
          <a:xfrm>
            <a:off x="3877954" y="3681191"/>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Evaluación</a:t>
            </a:r>
            <a:endParaRPr/>
          </a:p>
        </p:txBody>
      </p:sp>
      <p:sp>
        <p:nvSpPr>
          <p:cNvPr id="245" name="Google Shape;245;p39"/>
          <p:cNvSpPr/>
          <p:nvPr/>
        </p:nvSpPr>
        <p:spPr>
          <a:xfrm>
            <a:off x="1823325" y="2576550"/>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Despliegue</a:t>
            </a:r>
            <a:endParaRPr/>
          </a:p>
        </p:txBody>
      </p:sp>
      <p:sp>
        <p:nvSpPr>
          <p:cNvPr id="246" name="Google Shape;246;p39"/>
          <p:cNvSpPr/>
          <p:nvPr/>
        </p:nvSpPr>
        <p:spPr>
          <a:xfrm>
            <a:off x="4152325" y="2213125"/>
            <a:ext cx="839325" cy="90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Datos</a:t>
            </a:r>
            <a:endParaRPr/>
          </a:p>
        </p:txBody>
      </p:sp>
      <p:cxnSp>
        <p:nvCxnSpPr>
          <p:cNvPr id="247" name="Google Shape;247;p39"/>
          <p:cNvCxnSpPr>
            <a:stCxn id="240" idx="2"/>
            <a:endCxn id="244" idx="0"/>
          </p:cNvCxnSpPr>
          <p:nvPr/>
        </p:nvCxnSpPr>
        <p:spPr>
          <a:xfrm flipH="1" rot="-5400000">
            <a:off x="3063596" y="2172753"/>
            <a:ext cx="1903200" cy="1113900"/>
          </a:xfrm>
          <a:prstGeom prst="curvedConnector3">
            <a:avLst>
              <a:gd fmla="val 77320" name="adj1"/>
            </a:avLst>
          </a:prstGeom>
          <a:noFill/>
          <a:ln cap="flat" cmpd="sng" w="38100">
            <a:solidFill>
              <a:srgbClr val="999999"/>
            </a:solidFill>
            <a:prstDash val="solid"/>
            <a:round/>
            <a:headEnd len="med" w="med" type="triangle"/>
            <a:tailEnd len="med" w="med" type="none"/>
          </a:ln>
        </p:spPr>
      </p:cxnSp>
      <p:cxnSp>
        <p:nvCxnSpPr>
          <p:cNvPr id="248" name="Google Shape;248;p39"/>
          <p:cNvCxnSpPr>
            <a:stCxn id="244" idx="3"/>
            <a:endCxn id="243" idx="2"/>
          </p:cNvCxnSpPr>
          <p:nvPr/>
        </p:nvCxnSpPr>
        <p:spPr>
          <a:xfrm flipH="1" rot="10800000">
            <a:off x="5266054" y="3681155"/>
            <a:ext cx="1360500" cy="283500"/>
          </a:xfrm>
          <a:prstGeom prst="curvedConnector2">
            <a:avLst/>
          </a:prstGeom>
          <a:noFill/>
          <a:ln cap="flat" cmpd="sng" w="38100">
            <a:solidFill>
              <a:srgbClr val="999999"/>
            </a:solidFill>
            <a:prstDash val="solid"/>
            <a:round/>
            <a:headEnd len="med" w="med" type="triangle"/>
            <a:tailEnd len="med" w="med" type="none"/>
          </a:ln>
        </p:spPr>
      </p:cxnSp>
      <p:cxnSp>
        <p:nvCxnSpPr>
          <p:cNvPr id="249" name="Google Shape;249;p39"/>
          <p:cNvCxnSpPr>
            <a:stCxn id="243" idx="0"/>
            <a:endCxn id="242" idx="2"/>
          </p:cNvCxnSpPr>
          <p:nvPr/>
        </p:nvCxnSpPr>
        <p:spPr>
          <a:xfrm rot="-5400000">
            <a:off x="6372650" y="2859713"/>
            <a:ext cx="508500" cy="600"/>
          </a:xfrm>
          <a:prstGeom prst="curvedConnector3">
            <a:avLst>
              <a:gd fmla="val 49986" name="adj1"/>
            </a:avLst>
          </a:prstGeom>
          <a:noFill/>
          <a:ln cap="flat" cmpd="sng" w="28575">
            <a:solidFill>
              <a:srgbClr val="999999"/>
            </a:solidFill>
            <a:prstDash val="solid"/>
            <a:round/>
            <a:headEnd len="med" w="med" type="triangle"/>
            <a:tailEnd len="med" w="med" type="triangle"/>
          </a:ln>
        </p:spPr>
      </p:cxnSp>
      <p:cxnSp>
        <p:nvCxnSpPr>
          <p:cNvPr id="250" name="Google Shape;250;p39"/>
          <p:cNvCxnSpPr>
            <a:stCxn id="242" idx="0"/>
            <a:endCxn id="241" idx="3"/>
          </p:cNvCxnSpPr>
          <p:nvPr/>
        </p:nvCxnSpPr>
        <p:spPr>
          <a:xfrm flipH="1" rot="5400000">
            <a:off x="6231050" y="1643429"/>
            <a:ext cx="544200" cy="246900"/>
          </a:xfrm>
          <a:prstGeom prst="curvedConnector2">
            <a:avLst/>
          </a:prstGeom>
          <a:noFill/>
          <a:ln cap="flat" cmpd="sng" w="38100">
            <a:solidFill>
              <a:srgbClr val="999999"/>
            </a:solidFill>
            <a:prstDash val="solid"/>
            <a:round/>
            <a:headEnd len="med" w="med" type="triangle"/>
            <a:tailEnd len="med" w="med" type="none"/>
          </a:ln>
        </p:spPr>
      </p:cxnSp>
      <p:cxnSp>
        <p:nvCxnSpPr>
          <p:cNvPr id="251" name="Google Shape;251;p39"/>
          <p:cNvCxnSpPr>
            <a:stCxn id="241" idx="1"/>
            <a:endCxn id="240" idx="3"/>
          </p:cNvCxnSpPr>
          <p:nvPr/>
        </p:nvCxnSpPr>
        <p:spPr>
          <a:xfrm flipH="1">
            <a:off x="4152296" y="1494641"/>
            <a:ext cx="839400" cy="600"/>
          </a:xfrm>
          <a:prstGeom prst="curvedConnector3">
            <a:avLst>
              <a:gd fmla="val 50000" name="adj1"/>
            </a:avLst>
          </a:prstGeom>
          <a:noFill/>
          <a:ln cap="flat" cmpd="sng" w="38100">
            <a:solidFill>
              <a:srgbClr val="999999"/>
            </a:solidFill>
            <a:prstDash val="solid"/>
            <a:round/>
            <a:headEnd len="med" w="med" type="triangle"/>
            <a:tailEnd len="med" w="med" type="triangle"/>
          </a:ln>
        </p:spPr>
      </p:cxnSp>
      <p:cxnSp>
        <p:nvCxnSpPr>
          <p:cNvPr id="252" name="Google Shape;252;p39"/>
          <p:cNvCxnSpPr>
            <a:stCxn id="245" idx="2"/>
            <a:endCxn id="244" idx="1"/>
          </p:cNvCxnSpPr>
          <p:nvPr/>
        </p:nvCxnSpPr>
        <p:spPr>
          <a:xfrm flipH="1" rot="-5400000">
            <a:off x="2787075" y="2873778"/>
            <a:ext cx="821100" cy="1360500"/>
          </a:xfrm>
          <a:prstGeom prst="curvedConnector2">
            <a:avLst/>
          </a:prstGeom>
          <a:noFill/>
          <a:ln cap="flat" cmpd="sng" w="38100">
            <a:solidFill>
              <a:srgbClr val="999999"/>
            </a:solidFill>
            <a:prstDash val="solid"/>
            <a:round/>
            <a:headEnd len="med" w="med" type="triangle"/>
            <a:tailEnd len="med" w="med" type="none"/>
          </a:ln>
        </p:spPr>
      </p:cxnSp>
      <p:grpSp>
        <p:nvGrpSpPr>
          <p:cNvPr id="253" name="Google Shape;253;p39"/>
          <p:cNvGrpSpPr/>
          <p:nvPr/>
        </p:nvGrpSpPr>
        <p:grpSpPr>
          <a:xfrm>
            <a:off x="1086925" y="2571650"/>
            <a:ext cx="7069500" cy="119100"/>
            <a:chOff x="1086925" y="2571650"/>
            <a:chExt cx="7069500" cy="119100"/>
          </a:xfrm>
        </p:grpSpPr>
        <p:sp>
          <p:nvSpPr>
            <p:cNvPr id="254" name="Google Shape;254;p39"/>
            <p:cNvSpPr/>
            <p:nvPr/>
          </p:nvSpPr>
          <p:spPr>
            <a:xfrm>
              <a:off x="1086925" y="2571650"/>
              <a:ext cx="129000" cy="11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p:nvPr/>
          </p:nvSpPr>
          <p:spPr>
            <a:xfrm>
              <a:off x="8027425" y="2571650"/>
              <a:ext cx="129000" cy="11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 name="Google Shape;256;p39"/>
            <p:cNvCxnSpPr>
              <a:stCxn id="254" idx="0"/>
              <a:endCxn id="255" idx="0"/>
            </p:cNvCxnSpPr>
            <p:nvPr/>
          </p:nvCxnSpPr>
          <p:spPr>
            <a:xfrm flipH="1" rot="-5400000">
              <a:off x="4621375" y="-898300"/>
              <a:ext cx="600" cy="6940500"/>
            </a:xfrm>
            <a:prstGeom prst="curvedConnector3">
              <a:avLst>
                <a:gd fmla="val -290516667" name="adj1"/>
              </a:avLst>
            </a:prstGeom>
            <a:noFill/>
            <a:ln cap="flat" cmpd="sng" w="28575">
              <a:solidFill>
                <a:srgbClr val="999999"/>
              </a:solidFill>
              <a:prstDash val="solid"/>
              <a:round/>
              <a:headEnd len="med" w="med" type="none"/>
              <a:tailEnd len="med" w="med" type="triangle"/>
            </a:ln>
          </p:spPr>
        </p:cxnSp>
        <p:cxnSp>
          <p:nvCxnSpPr>
            <p:cNvPr id="257" name="Google Shape;257;p39"/>
            <p:cNvCxnSpPr>
              <a:stCxn id="254" idx="2"/>
              <a:endCxn id="255" idx="2"/>
            </p:cNvCxnSpPr>
            <p:nvPr/>
          </p:nvCxnSpPr>
          <p:spPr>
            <a:xfrm flipH="1" rot="-5400000">
              <a:off x="4621375" y="-779800"/>
              <a:ext cx="600" cy="6940500"/>
            </a:xfrm>
            <a:prstGeom prst="curvedConnector3">
              <a:avLst>
                <a:gd fmla="val 292320833" name="adj1"/>
              </a:avLst>
            </a:prstGeom>
            <a:noFill/>
            <a:ln cap="flat" cmpd="sng" w="28575">
              <a:solidFill>
                <a:srgbClr val="999999"/>
              </a:solidFill>
              <a:prstDash val="solid"/>
              <a:round/>
              <a:headEnd len="med" w="med" type="triangle"/>
              <a:tailEnd len="med" w="med" type="none"/>
            </a:ln>
          </p:spPr>
        </p:cxnSp>
      </p:grpSp>
      <p:sp>
        <p:nvSpPr>
          <p:cNvPr id="258" name="Google Shape;258;p39"/>
          <p:cNvSpPr txBox="1"/>
          <p:nvPr/>
        </p:nvSpPr>
        <p:spPr>
          <a:xfrm>
            <a:off x="6568650" y="699300"/>
            <a:ext cx="2452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Encode Sans SemiBold"/>
                <a:ea typeface="Encode Sans SemiBold"/>
                <a:cs typeface="Encode Sans SemiBold"/>
                <a:sym typeface="Encode Sans SemiBold"/>
              </a:rPr>
              <a:t>CRISP-DM: Cross-Industry Standard Process for Data Mining (2006)</a:t>
            </a:r>
            <a:endParaRPr>
              <a:latin typeface="Encode Sans SemiBold"/>
              <a:ea typeface="Encode Sans SemiBold"/>
              <a:cs typeface="Encode Sans SemiBold"/>
              <a:sym typeface="Encode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76" name="Google Shape;976;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77" name="Google Shape;977;p8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8" name="Google Shape;978;p84"/>
          <p:cNvPicPr preferRelativeResize="0"/>
          <p:nvPr/>
        </p:nvPicPr>
        <p:blipFill>
          <a:blip r:embed="rId3">
            <a:alphaModFix/>
          </a:blip>
          <a:stretch>
            <a:fillRect/>
          </a:stretch>
        </p:blipFill>
        <p:spPr>
          <a:xfrm>
            <a:off x="2836473" y="588550"/>
            <a:ext cx="3950751" cy="4039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84" name="Google Shape;984;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85" name="Google Shape;985;p85"/>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6" name="Google Shape;986;p85"/>
          <p:cNvPicPr preferRelativeResize="0"/>
          <p:nvPr/>
        </p:nvPicPr>
        <p:blipFill>
          <a:blip r:embed="rId3">
            <a:alphaModFix/>
          </a:blip>
          <a:stretch>
            <a:fillRect/>
          </a:stretch>
        </p:blipFill>
        <p:spPr>
          <a:xfrm>
            <a:off x="2320575" y="725437"/>
            <a:ext cx="4246225" cy="3692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992" name="Google Shape;992;p8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Conjunto de validación</a:t>
            </a:r>
            <a:endParaRPr sz="500"/>
          </a:p>
        </p:txBody>
      </p:sp>
      <p:sp>
        <p:nvSpPr>
          <p:cNvPr id="993" name="Google Shape;993;p86"/>
          <p:cNvSpPr txBox="1"/>
          <p:nvPr>
            <p:ph idx="1" type="body"/>
          </p:nvPr>
        </p:nvSpPr>
        <p:spPr>
          <a:xfrm>
            <a:off x="311700" y="757838"/>
            <a:ext cx="8520600" cy="3734700"/>
          </a:xfrm>
          <a:prstGeom prst="rect">
            <a:avLst/>
          </a:prstGeom>
          <a:noFill/>
          <a:ln>
            <a:noFill/>
          </a:ln>
        </p:spPr>
        <p:txBody>
          <a:bodyPr anchorCtr="0" anchor="t" bIns="91425" lIns="91425" spcFirstLastPara="1" rIns="91425" wrap="square" tIns="91425">
            <a:normAutofit/>
          </a:bodyPr>
          <a:lstStyle/>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¿Cómo probar los resultados si usamos el conjunto de testeo para obtener los hiperparámetros?</a:t>
            </a:r>
            <a:endParaRPr sz="1400">
              <a:solidFill>
                <a:srgbClr val="666666"/>
              </a:solidFill>
              <a:latin typeface="Helvetica Neue"/>
              <a:ea typeface="Helvetica Neue"/>
              <a:cs typeface="Helvetica Neue"/>
              <a:sym typeface="Helvetica Neue"/>
            </a:endParaRPr>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Conjunto de Entrenamiento/Train: donde ajustamos el modelo.</a:t>
            </a:r>
            <a:endParaRPr sz="5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Conjunto de Validación: Donde evaluamos el modelo y lo usamos para escoger mejores hiperparámetros/características etc.</a:t>
            </a:r>
            <a:endParaRPr sz="500"/>
          </a:p>
          <a:p>
            <a:pPr indent="-177800" lvl="0" marL="177800" rtl="0" algn="l">
              <a:lnSpc>
                <a:spcPct val="115000"/>
              </a:lnSpc>
              <a:spcBef>
                <a:spcPts val="0"/>
              </a:spcBef>
              <a:spcAft>
                <a:spcPts val="0"/>
              </a:spcAft>
              <a:buSzPts val="1400"/>
              <a:buChar char="●"/>
            </a:pPr>
            <a:r>
              <a:rPr lang="en" sz="1400">
                <a:solidFill>
                  <a:srgbClr val="666666"/>
                </a:solidFill>
                <a:latin typeface="Helvetica Neue"/>
                <a:ea typeface="Helvetica Neue"/>
                <a:cs typeface="Helvetica Neue"/>
                <a:sym typeface="Helvetica Neue"/>
              </a:rPr>
              <a:t>Conjunto de Prueba/Test: Lo usamos solamente al final del desarrollo para establecer la performance esperada del modelo en datos nuevos.</a:t>
            </a:r>
            <a:endParaRPr sz="500"/>
          </a:p>
        </p:txBody>
      </p:sp>
      <p:pic>
        <p:nvPicPr>
          <p:cNvPr descr="Image" id="994" name="Google Shape;994;p86"/>
          <p:cNvPicPr preferRelativeResize="0"/>
          <p:nvPr/>
        </p:nvPicPr>
        <p:blipFill rotWithShape="1">
          <a:blip r:embed="rId3">
            <a:alphaModFix/>
          </a:blip>
          <a:srcRect b="0" l="0" r="0" t="0"/>
          <a:stretch/>
        </p:blipFill>
        <p:spPr>
          <a:xfrm>
            <a:off x="1503171" y="2416041"/>
            <a:ext cx="6096000" cy="26574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00" name="Google Shape;1000;p8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a:bodyPr>
          <a:lstStyle/>
          <a:p>
            <a:pPr indent="0" lvl="0" marL="0" marR="0" rtl="0" algn="l">
              <a:lnSpc>
                <a:spcPct val="100000"/>
              </a:lnSpc>
              <a:spcBef>
                <a:spcPts val="0"/>
              </a:spcBef>
              <a:spcAft>
                <a:spcPts val="0"/>
              </a:spcAft>
              <a:buClr>
                <a:srgbClr val="A64D79"/>
              </a:buClr>
              <a:buSzPts val="1400"/>
              <a:buFont typeface="Helvetica Neue"/>
              <a:buNone/>
            </a:pPr>
            <a:r>
              <a:rPr lang="en" sz="1400"/>
              <a:t>Validación cruzada</a:t>
            </a:r>
            <a:endParaRPr sz="500"/>
          </a:p>
        </p:txBody>
      </p:sp>
      <p:pic>
        <p:nvPicPr>
          <p:cNvPr descr="Image" id="1001" name="Google Shape;1001;p87"/>
          <p:cNvPicPr preferRelativeResize="0"/>
          <p:nvPr/>
        </p:nvPicPr>
        <p:blipFill rotWithShape="1">
          <a:blip r:embed="rId3">
            <a:alphaModFix/>
          </a:blip>
          <a:srcRect b="0" l="0" r="0" t="0"/>
          <a:stretch/>
        </p:blipFill>
        <p:spPr>
          <a:xfrm>
            <a:off x="4419600" y="1092299"/>
            <a:ext cx="4103651" cy="3122999"/>
          </a:xfrm>
          <a:prstGeom prst="rect">
            <a:avLst/>
          </a:prstGeom>
          <a:noFill/>
          <a:ln>
            <a:noFill/>
          </a:ln>
        </p:spPr>
      </p:pic>
      <p:sp>
        <p:nvSpPr>
          <p:cNvPr id="1002" name="Google Shape;1002;p87"/>
          <p:cNvSpPr txBox="1"/>
          <p:nvPr/>
        </p:nvSpPr>
        <p:spPr>
          <a:xfrm>
            <a:off x="168942" y="4437239"/>
            <a:ext cx="8907000" cy="169200"/>
          </a:xfrm>
          <a:prstGeom prst="rect">
            <a:avLst/>
          </a:prstGeom>
          <a:noFill/>
          <a:ln>
            <a:noFill/>
          </a:ln>
        </p:spPr>
        <p:txBody>
          <a:bodyPr anchorCtr="0" anchor="t" bIns="0" lIns="0" spcFirstLastPara="1" rIns="0" wrap="square" tIns="0">
            <a:spAutoFit/>
          </a:bodyPr>
          <a:lstStyle/>
          <a:p>
            <a:pPr indent="-120650" lvl="0" marL="177800" marR="0" rtl="0" algn="l">
              <a:lnSpc>
                <a:spcPct val="100000"/>
              </a:lnSpc>
              <a:spcBef>
                <a:spcPts val="0"/>
              </a:spcBef>
              <a:spcAft>
                <a:spcPts val="0"/>
              </a:spcAft>
              <a:buClr>
                <a:srgbClr val="202122"/>
              </a:buClr>
              <a:buSzPts val="1100"/>
              <a:buFont typeface="Helvetica Neue"/>
              <a:buChar char="•"/>
            </a:pPr>
            <a:r>
              <a:rPr b="0" i="0" lang="en" sz="1100" u="none" cap="none" strike="noStrike">
                <a:solidFill>
                  <a:srgbClr val="202122"/>
                </a:solidFill>
                <a:latin typeface="Helvetica Neue"/>
                <a:ea typeface="Helvetica Neue"/>
                <a:cs typeface="Helvetica Neue"/>
                <a:sym typeface="Helvetica Neue"/>
              </a:rPr>
              <a:t>Fuente: Jean-Philippe Lang, </a:t>
            </a:r>
            <a:r>
              <a:rPr b="0" i="0" lang="en" sz="1100" u="sng" cap="none" strike="noStrike">
                <a:solidFill>
                  <a:srgbClr val="3366BB"/>
                </a:solidFill>
                <a:latin typeface="Helvetica Neue"/>
                <a:ea typeface="Helvetica Neue"/>
                <a:cs typeface="Helvetica Neue"/>
                <a:sym typeface="Helvetica Neue"/>
                <a:hlinkClick r:id="rId4">
                  <a:extLst>
                    <a:ext uri="{A12FA001-AC4F-418D-AE19-62706E023703}">
                      <ahyp:hlinkClr val="tx"/>
                    </a:ext>
                  </a:extLst>
                </a:hlinkClick>
              </a:rPr>
              <a:t>Predictors tutorial</a:t>
            </a:r>
            <a:r>
              <a:rPr b="0" i="0" lang="en" sz="1100" u="none" cap="none" strike="noStrike">
                <a:solidFill>
                  <a:srgbClr val="202122"/>
                </a:solidFill>
                <a:latin typeface="Helvetica Neue"/>
                <a:ea typeface="Helvetica Neue"/>
                <a:cs typeface="Helvetica Neue"/>
                <a:sym typeface="Helvetica Neue"/>
              </a:rPr>
              <a:t> </a:t>
            </a:r>
            <a:r>
              <a:rPr b="0" i="0" lang="en" sz="1100" u="sng" cap="none" strike="noStrike">
                <a:solidFill>
                  <a:srgbClr val="3366BB"/>
                </a:solidFill>
                <a:latin typeface="Helvetica Neue"/>
                <a:ea typeface="Helvetica Neue"/>
                <a:cs typeface="Helvetica Neue"/>
                <a:sym typeface="Helvetica Neue"/>
                <a:hlinkClick r:id="rId5">
                  <a:extLst>
                    <a:ext uri="{A12FA001-AC4F-418D-AE19-62706E023703}">
                      <ahyp:hlinkClr val="tx"/>
                    </a:ext>
                  </a:extLst>
                </a:hlinkClick>
              </a:rPr>
              <a:t>Archivado</a:t>
            </a:r>
            <a:r>
              <a:rPr b="0" i="0" lang="en" sz="1100" u="none" cap="none" strike="noStrike">
                <a:solidFill>
                  <a:srgbClr val="202122"/>
                </a:solidFill>
                <a:latin typeface="Helvetica Neue"/>
                <a:ea typeface="Helvetica Neue"/>
                <a:cs typeface="Helvetica Neue"/>
                <a:sym typeface="Helvetica Neue"/>
              </a:rPr>
              <a:t> el 3 de enero de 2014 en </a:t>
            </a:r>
            <a:r>
              <a:rPr b="0" i="0" lang="en" sz="1100" u="sng" cap="none" strike="noStrike">
                <a:solidFill>
                  <a:srgbClr val="0645AD"/>
                </a:solidFill>
                <a:latin typeface="Helvetica Neue"/>
                <a:ea typeface="Helvetica Neue"/>
                <a:cs typeface="Helvetica Neue"/>
                <a:sym typeface="Helvetica Neue"/>
                <a:hlinkClick r:id="rId6">
                  <a:extLst>
                    <a:ext uri="{A12FA001-AC4F-418D-AE19-62706E023703}">
                      <ahyp:hlinkClr val="tx"/>
                    </a:ext>
                  </a:extLst>
                </a:hlinkClick>
              </a:rPr>
              <a:t>Wayback Machine</a:t>
            </a:r>
            <a:r>
              <a:rPr b="0" i="0" lang="en" sz="1100" u="none" cap="none" strike="noStrike">
                <a:solidFill>
                  <a:srgbClr val="202122"/>
                </a:solidFill>
                <a:latin typeface="Helvetica Neue"/>
                <a:ea typeface="Helvetica Neue"/>
                <a:cs typeface="Helvetica Neue"/>
                <a:sym typeface="Helvetica Neue"/>
              </a:rPr>
              <a:t>., </a:t>
            </a:r>
            <a:r>
              <a:rPr b="0" i="1" lang="en" sz="1100" u="none" cap="none" strike="noStrike">
                <a:solidFill>
                  <a:srgbClr val="202122"/>
                </a:solidFill>
                <a:latin typeface="Helvetica Neue"/>
                <a:ea typeface="Helvetica Neue"/>
                <a:cs typeface="Helvetica Neue"/>
                <a:sym typeface="Helvetica Neue"/>
              </a:rPr>
              <a:t>Bioinformatic Department Projects</a:t>
            </a:r>
            <a:endParaRPr sz="500"/>
          </a:p>
        </p:txBody>
      </p:sp>
      <p:pic>
        <p:nvPicPr>
          <p:cNvPr descr="Image" id="1003" name="Google Shape;1003;p87"/>
          <p:cNvPicPr preferRelativeResize="0"/>
          <p:nvPr/>
        </p:nvPicPr>
        <p:blipFill rotWithShape="1">
          <a:blip r:embed="rId7">
            <a:alphaModFix/>
          </a:blip>
          <a:srcRect b="0" l="0" r="0" t="0"/>
          <a:stretch/>
        </p:blipFill>
        <p:spPr>
          <a:xfrm>
            <a:off x="399427" y="1303424"/>
            <a:ext cx="3474125" cy="2602225"/>
          </a:xfrm>
          <a:prstGeom prst="rect">
            <a:avLst/>
          </a:prstGeom>
          <a:noFill/>
          <a:ln>
            <a:noFill/>
          </a:ln>
        </p:spPr>
      </p:pic>
      <p:sp>
        <p:nvSpPr>
          <p:cNvPr id="1004" name="Google Shape;1004;p87"/>
          <p:cNvSpPr txBox="1"/>
          <p:nvPr/>
        </p:nvSpPr>
        <p:spPr>
          <a:xfrm>
            <a:off x="418274" y="739575"/>
            <a:ext cx="68916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A64D79"/>
              </a:buClr>
              <a:buSzPts val="1700"/>
              <a:buFont typeface="Helvetica Neue"/>
              <a:buNone/>
            </a:pPr>
            <a:r>
              <a:rPr b="0" i="0" lang="en" sz="1700" u="none" cap="none" strike="noStrike">
                <a:solidFill>
                  <a:srgbClr val="A64D79"/>
                </a:solidFill>
                <a:latin typeface="Helvetica Neue"/>
                <a:ea typeface="Helvetica Neue"/>
                <a:cs typeface="Helvetica Neue"/>
                <a:sym typeface="Helvetica Neue"/>
              </a:rPr>
              <a:t>Esquema k-fold cross validation, con k=4 y un solo clasificador.</a:t>
            </a:r>
            <a:endParaRPr sz="5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10" name="Google Shape;1010;p8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A64D79"/>
              </a:buClr>
              <a:buSzPts val="1400"/>
              <a:buFont typeface="Helvetica Neue"/>
              <a:buNone/>
            </a:pPr>
            <a:r>
              <a:rPr lang="en" sz="2100"/>
              <a:t>Grid search CV + k-fold cross validation en pocas líneas…</a:t>
            </a:r>
            <a:endParaRPr sz="2100"/>
          </a:p>
        </p:txBody>
      </p:sp>
      <p:pic>
        <p:nvPicPr>
          <p:cNvPr descr="Screen Shot 2023-07-10 at 16.20.48.png" id="1011" name="Google Shape;1011;p88"/>
          <p:cNvPicPr preferRelativeResize="0"/>
          <p:nvPr/>
        </p:nvPicPr>
        <p:blipFill rotWithShape="1">
          <a:blip r:embed="rId3">
            <a:alphaModFix/>
          </a:blip>
          <a:srcRect b="0" l="-15822" r="-11064" t="0"/>
          <a:stretch/>
        </p:blipFill>
        <p:spPr>
          <a:xfrm>
            <a:off x="373500" y="564250"/>
            <a:ext cx="8571625" cy="4594850"/>
          </a:xfrm>
          <a:prstGeom prst="rect">
            <a:avLst/>
          </a:prstGeom>
          <a:noFill/>
          <a:ln>
            <a:noFill/>
          </a:ln>
        </p:spPr>
      </p:pic>
      <p:sp>
        <p:nvSpPr>
          <p:cNvPr id="1012" name="Google Shape;1012;p88"/>
          <p:cNvSpPr/>
          <p:nvPr/>
        </p:nvSpPr>
        <p:spPr>
          <a:xfrm>
            <a:off x="417675" y="4481900"/>
            <a:ext cx="1077900" cy="66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89"/>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Clasificación</a:t>
            </a:r>
            <a:endParaRPr/>
          </a:p>
        </p:txBody>
      </p:sp>
      <p:sp>
        <p:nvSpPr>
          <p:cNvPr id="1018" name="Google Shape;1018;p89"/>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019" name="Google Shape;1019;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9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25" name="Google Shape;1025;p9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Tipos de datos y problemas</a:t>
            </a:r>
            <a:endParaRPr sz="500"/>
          </a:p>
        </p:txBody>
      </p:sp>
      <p:sp>
        <p:nvSpPr>
          <p:cNvPr id="1026" name="Google Shape;1026;p90"/>
          <p:cNvSpPr txBox="1"/>
          <p:nvPr/>
        </p:nvSpPr>
        <p:spPr>
          <a:xfrm>
            <a:off x="2241973" y="1921125"/>
            <a:ext cx="17688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clasificación o</a:t>
            </a:r>
            <a:endParaRPr sz="500"/>
          </a:p>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categorización</a:t>
            </a:r>
            <a:endParaRPr sz="500"/>
          </a:p>
        </p:txBody>
      </p:sp>
      <p:sp>
        <p:nvSpPr>
          <p:cNvPr id="1027" name="Google Shape;1027;p90"/>
          <p:cNvSpPr txBox="1"/>
          <p:nvPr/>
        </p:nvSpPr>
        <p:spPr>
          <a:xfrm>
            <a:off x="4798824" y="1087325"/>
            <a:ext cx="35247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Aprendizaje no supervisado</a:t>
            </a:r>
            <a:endParaRPr sz="500"/>
          </a:p>
        </p:txBody>
      </p:sp>
      <p:sp>
        <p:nvSpPr>
          <p:cNvPr id="1028" name="Google Shape;1028;p90"/>
          <p:cNvSpPr txBox="1"/>
          <p:nvPr/>
        </p:nvSpPr>
        <p:spPr>
          <a:xfrm rot="-5400000">
            <a:off x="602500" y="3309499"/>
            <a:ext cx="11280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contínuo</a:t>
            </a:r>
            <a:endParaRPr sz="500"/>
          </a:p>
        </p:txBody>
      </p:sp>
      <p:sp>
        <p:nvSpPr>
          <p:cNvPr id="1029" name="Google Shape;1029;p90"/>
          <p:cNvSpPr txBox="1"/>
          <p:nvPr/>
        </p:nvSpPr>
        <p:spPr>
          <a:xfrm rot="-5400000">
            <a:off x="641000" y="1939227"/>
            <a:ext cx="10335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discreto</a:t>
            </a:r>
            <a:endParaRPr sz="500"/>
          </a:p>
        </p:txBody>
      </p:sp>
      <p:sp>
        <p:nvSpPr>
          <p:cNvPr id="1030" name="Google Shape;1030;p90"/>
          <p:cNvSpPr txBox="1"/>
          <p:nvPr/>
        </p:nvSpPr>
        <p:spPr>
          <a:xfrm>
            <a:off x="5563974" y="2062225"/>
            <a:ext cx="16923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agrupamiento</a:t>
            </a:r>
            <a:endParaRPr sz="500"/>
          </a:p>
        </p:txBody>
      </p:sp>
      <p:sp>
        <p:nvSpPr>
          <p:cNvPr id="1031" name="Google Shape;1031;p90"/>
          <p:cNvSpPr txBox="1"/>
          <p:nvPr/>
        </p:nvSpPr>
        <p:spPr>
          <a:xfrm>
            <a:off x="2534750" y="3378025"/>
            <a:ext cx="1218900" cy="292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regresión</a:t>
            </a:r>
            <a:endParaRPr sz="500"/>
          </a:p>
        </p:txBody>
      </p:sp>
      <p:sp>
        <p:nvSpPr>
          <p:cNvPr id="1032" name="Google Shape;1032;p90"/>
          <p:cNvSpPr txBox="1"/>
          <p:nvPr/>
        </p:nvSpPr>
        <p:spPr>
          <a:xfrm>
            <a:off x="5621124" y="3242450"/>
            <a:ext cx="1507200" cy="585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reducción </a:t>
            </a:r>
            <a:endParaRPr sz="500"/>
          </a:p>
          <a:p>
            <a:pPr indent="0" lvl="0" marL="0" marR="0" rtl="0" algn="ctr">
              <a:lnSpc>
                <a:spcPct val="100000"/>
              </a:lnSpc>
              <a:spcBef>
                <a:spcPts val="0"/>
              </a:spcBef>
              <a:spcAft>
                <a:spcPts val="0"/>
              </a:spcAft>
              <a:buClr>
                <a:srgbClr val="011993"/>
              </a:buClr>
              <a:buSzPts val="1900"/>
              <a:buFont typeface="Arial"/>
              <a:buNone/>
            </a:pPr>
            <a:r>
              <a:rPr b="0" i="0" lang="en" sz="1900" u="none" cap="none" strike="noStrike">
                <a:solidFill>
                  <a:srgbClr val="011993"/>
                </a:solidFill>
                <a:latin typeface="Arial"/>
                <a:ea typeface="Arial"/>
                <a:cs typeface="Arial"/>
                <a:sym typeface="Arial"/>
              </a:rPr>
              <a:t>dimensional</a:t>
            </a:r>
            <a:endParaRPr sz="500"/>
          </a:p>
        </p:txBody>
      </p:sp>
      <p:sp>
        <p:nvSpPr>
          <p:cNvPr id="1033" name="Google Shape;1033;p90"/>
          <p:cNvSpPr txBox="1"/>
          <p:nvPr/>
        </p:nvSpPr>
        <p:spPr>
          <a:xfrm>
            <a:off x="1701701" y="1085100"/>
            <a:ext cx="3021000" cy="29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941751"/>
              </a:buClr>
              <a:buSzPts val="1900"/>
              <a:buFont typeface="Arial"/>
              <a:buNone/>
            </a:pPr>
            <a:r>
              <a:rPr b="0" i="0" lang="en" sz="1900" u="none" cap="none" strike="noStrike">
                <a:solidFill>
                  <a:srgbClr val="941751"/>
                </a:solidFill>
                <a:latin typeface="Arial"/>
                <a:ea typeface="Arial"/>
                <a:cs typeface="Arial"/>
                <a:sym typeface="Arial"/>
              </a:rPr>
              <a:t>Aprendizaje supervisado</a:t>
            </a:r>
            <a:endParaRPr sz="500"/>
          </a:p>
        </p:txBody>
      </p:sp>
      <p:cxnSp>
        <p:nvCxnSpPr>
          <p:cNvPr id="1034" name="Google Shape;1034;p90"/>
          <p:cNvCxnSpPr/>
          <p:nvPr/>
        </p:nvCxnSpPr>
        <p:spPr>
          <a:xfrm rot="10800000">
            <a:off x="4687396" y="1523106"/>
            <a:ext cx="0" cy="2709300"/>
          </a:xfrm>
          <a:prstGeom prst="straightConnector1">
            <a:avLst/>
          </a:prstGeom>
          <a:noFill/>
          <a:ln cap="flat" cmpd="sng" w="50800">
            <a:solidFill>
              <a:srgbClr val="000000"/>
            </a:solidFill>
            <a:prstDash val="solid"/>
            <a:round/>
            <a:headEnd len="sm" w="sm" type="none"/>
            <a:tailEnd len="sm" w="sm" type="none"/>
          </a:ln>
          <a:effectLst>
            <a:outerShdw blurRad="38100" rotWithShape="0" dir="5400000" dist="20000">
              <a:srgbClr val="000000">
                <a:alpha val="37650"/>
              </a:srgbClr>
            </a:outerShdw>
          </a:effectLst>
        </p:spPr>
      </p:cxnSp>
      <p:cxnSp>
        <p:nvCxnSpPr>
          <p:cNvPr id="1035" name="Google Shape;1035;p90"/>
          <p:cNvCxnSpPr/>
          <p:nvPr/>
        </p:nvCxnSpPr>
        <p:spPr>
          <a:xfrm flipH="1" rot="10800000">
            <a:off x="1540807" y="2873215"/>
            <a:ext cx="6330000" cy="18900"/>
          </a:xfrm>
          <a:prstGeom prst="straightConnector1">
            <a:avLst/>
          </a:prstGeom>
          <a:noFill/>
          <a:ln cap="flat" cmpd="sng" w="50800">
            <a:solidFill>
              <a:srgbClr val="000000"/>
            </a:solidFill>
            <a:prstDash val="solid"/>
            <a:round/>
            <a:headEnd len="sm" w="sm" type="none"/>
            <a:tailEnd len="sm" w="sm" type="none"/>
          </a:ln>
          <a:effectLst>
            <a:outerShdw blurRad="38100" rotWithShape="0" dir="16200000" dist="20000">
              <a:srgbClr val="000000">
                <a:alpha val="37650"/>
              </a:srgbClr>
            </a:outerShdw>
          </a:effectLst>
        </p:spPr>
      </p:cxnSp>
      <p:sp>
        <p:nvSpPr>
          <p:cNvPr id="1036" name="Google Shape;1036;p90"/>
          <p:cNvSpPr txBox="1"/>
          <p:nvPr/>
        </p:nvSpPr>
        <p:spPr>
          <a:xfrm>
            <a:off x="1854866" y="2544449"/>
            <a:ext cx="25674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perceptrón, regresión logística</a:t>
            </a:r>
            <a:endParaRPr sz="500"/>
          </a:p>
        </p:txBody>
      </p:sp>
      <p:sp>
        <p:nvSpPr>
          <p:cNvPr id="1037" name="Google Shape;1037;p90"/>
          <p:cNvSpPr txBox="1"/>
          <p:nvPr/>
        </p:nvSpPr>
        <p:spPr>
          <a:xfrm>
            <a:off x="1961658" y="3827692"/>
            <a:ext cx="22710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regresión linear, polinomial</a:t>
            </a:r>
            <a:endParaRPr sz="500"/>
          </a:p>
        </p:txBody>
      </p:sp>
      <p:sp>
        <p:nvSpPr>
          <p:cNvPr id="1038" name="Google Shape;1038;p90"/>
          <p:cNvSpPr txBox="1"/>
          <p:nvPr/>
        </p:nvSpPr>
        <p:spPr>
          <a:xfrm>
            <a:off x="5137207" y="3901710"/>
            <a:ext cx="22812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Proyección, PCA, variedad</a:t>
            </a:r>
            <a:endParaRPr sz="500"/>
          </a:p>
        </p:txBody>
      </p:sp>
      <p:sp>
        <p:nvSpPr>
          <p:cNvPr id="1039" name="Google Shape;1039;p90"/>
          <p:cNvSpPr txBox="1"/>
          <p:nvPr/>
        </p:nvSpPr>
        <p:spPr>
          <a:xfrm>
            <a:off x="5910229" y="2493168"/>
            <a:ext cx="735300" cy="23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k-means</a:t>
            </a:r>
            <a:endParaRPr sz="500"/>
          </a:p>
        </p:txBody>
      </p:sp>
      <p:sp>
        <p:nvSpPr>
          <p:cNvPr id="1040" name="Google Shape;1040;p90"/>
          <p:cNvSpPr/>
          <p:nvPr/>
        </p:nvSpPr>
        <p:spPr>
          <a:xfrm>
            <a:off x="4722695" y="1542129"/>
            <a:ext cx="3171900" cy="1329900"/>
          </a:xfrm>
          <a:prstGeom prst="rect">
            <a:avLst/>
          </a:prstGeom>
          <a:solidFill>
            <a:srgbClr val="FFFB00">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B00"/>
              </a:buClr>
              <a:buSzPts val="500"/>
              <a:buFont typeface="Arial"/>
              <a:buNone/>
            </a:pPr>
            <a:r>
              <a:t/>
            </a:r>
            <a:endParaRPr b="0" i="0" sz="500" u="none" cap="none" strike="noStrike">
              <a:solidFill>
                <a:srgbClr val="FFFB00"/>
              </a:solidFill>
              <a:latin typeface="Arial"/>
              <a:ea typeface="Arial"/>
              <a:cs typeface="Arial"/>
              <a:sym typeface="Arial"/>
            </a:endParaRPr>
          </a:p>
        </p:txBody>
      </p:sp>
      <p:sp>
        <p:nvSpPr>
          <p:cNvPr id="1041" name="Google Shape;1041;p90"/>
          <p:cNvSpPr/>
          <p:nvPr/>
        </p:nvSpPr>
        <p:spPr>
          <a:xfrm>
            <a:off x="4695092" y="2924898"/>
            <a:ext cx="3171900" cy="1329900"/>
          </a:xfrm>
          <a:prstGeom prst="rect">
            <a:avLst/>
          </a:prstGeom>
          <a:solidFill>
            <a:srgbClr val="FFFB00">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B00"/>
              </a:buClr>
              <a:buSzPts val="500"/>
              <a:buFont typeface="Arial"/>
              <a:buNone/>
            </a:pPr>
            <a:r>
              <a:t/>
            </a:r>
            <a:endParaRPr b="0" i="0" sz="500" u="none" cap="none" strike="noStrike">
              <a:solidFill>
                <a:srgbClr val="FFFB00"/>
              </a:solidFill>
              <a:latin typeface="Arial"/>
              <a:ea typeface="Arial"/>
              <a:cs typeface="Arial"/>
              <a:sym typeface="Arial"/>
            </a:endParaRPr>
          </a:p>
        </p:txBody>
      </p:sp>
      <p:sp>
        <p:nvSpPr>
          <p:cNvPr id="1042" name="Google Shape;1042;p90"/>
          <p:cNvSpPr txBox="1"/>
          <p:nvPr/>
        </p:nvSpPr>
        <p:spPr>
          <a:xfrm>
            <a:off x="1711725" y="4307675"/>
            <a:ext cx="34302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Hay un </a:t>
            </a:r>
            <a:r>
              <a:rPr b="0" i="1" lang="en" sz="1700" u="none" cap="none" strike="noStrike">
                <a:solidFill>
                  <a:srgbClr val="000000"/>
                </a:solidFill>
                <a:latin typeface="Arial"/>
                <a:ea typeface="Arial"/>
                <a:cs typeface="Arial"/>
                <a:sym typeface="Arial"/>
              </a:rPr>
              <a:t>target</a:t>
            </a:r>
            <a:r>
              <a:rPr b="0" i="0" lang="en" sz="1700" u="none" cap="none" strike="noStrike">
                <a:solidFill>
                  <a:srgbClr val="000000"/>
                </a:solidFill>
                <a:latin typeface="Arial"/>
                <a:ea typeface="Arial"/>
                <a:cs typeface="Arial"/>
                <a:sym typeface="Arial"/>
              </a:rPr>
              <a:t> para entrenar</a:t>
            </a:r>
            <a:endParaRPr sz="500"/>
          </a:p>
        </p:txBody>
      </p:sp>
      <p:sp>
        <p:nvSpPr>
          <p:cNvPr id="1043" name="Google Shape;1043;p90"/>
          <p:cNvSpPr txBox="1"/>
          <p:nvPr/>
        </p:nvSpPr>
        <p:spPr>
          <a:xfrm>
            <a:off x="4830873" y="4307675"/>
            <a:ext cx="3641700" cy="261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Arial"/>
                <a:ea typeface="Arial"/>
                <a:cs typeface="Arial"/>
                <a:sym typeface="Arial"/>
              </a:rPr>
              <a:t>No hay un </a:t>
            </a:r>
            <a:r>
              <a:rPr b="0" i="1" lang="en" sz="1700" u="none" cap="none" strike="noStrike">
                <a:solidFill>
                  <a:srgbClr val="000000"/>
                </a:solidFill>
                <a:latin typeface="Arial"/>
                <a:ea typeface="Arial"/>
                <a:cs typeface="Arial"/>
                <a:sym typeface="Arial"/>
              </a:rPr>
              <a:t>target</a:t>
            </a:r>
            <a:r>
              <a:rPr b="0" i="0" lang="en" sz="1700" u="none" cap="none" strike="noStrike">
                <a:solidFill>
                  <a:srgbClr val="000000"/>
                </a:solidFill>
                <a:latin typeface="Arial"/>
                <a:ea typeface="Arial"/>
                <a:cs typeface="Arial"/>
                <a:sym typeface="Arial"/>
              </a:rPr>
              <a:t> para entrenar</a:t>
            </a:r>
            <a:endParaRPr sz="500"/>
          </a:p>
        </p:txBody>
      </p:sp>
      <p:sp>
        <p:nvSpPr>
          <p:cNvPr id="1044" name="Google Shape;1044;p90"/>
          <p:cNvSpPr/>
          <p:nvPr/>
        </p:nvSpPr>
        <p:spPr>
          <a:xfrm>
            <a:off x="1587994" y="1501089"/>
            <a:ext cx="6306600" cy="2685300"/>
          </a:xfrm>
          <a:prstGeom prst="rect">
            <a:avLst/>
          </a:prstGeom>
          <a:noFill/>
          <a:ln cap="flat" cmpd="sng" w="635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045" name="Google Shape;1045;p90"/>
          <p:cNvSpPr/>
          <p:nvPr/>
        </p:nvSpPr>
        <p:spPr>
          <a:xfrm>
            <a:off x="1568391" y="2881948"/>
            <a:ext cx="3111300" cy="1329900"/>
          </a:xfrm>
          <a:prstGeom prst="rect">
            <a:avLst/>
          </a:prstGeom>
          <a:solidFill>
            <a:srgbClr val="009051">
              <a:alpha val="59609"/>
            </a:srgbClr>
          </a:solidFill>
          <a:ln cap="flat" cmpd="sng" w="25400">
            <a:solidFill>
              <a:schemeClr val="accent1">
                <a:alpha val="59609"/>
              </a:schemeClr>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8F00"/>
              </a:buClr>
              <a:buSzPts val="500"/>
              <a:buFont typeface="Arial"/>
              <a:buNone/>
            </a:pPr>
            <a:r>
              <a:t/>
            </a:r>
            <a:endParaRPr b="0" i="0" sz="500" u="none" cap="none" strike="noStrike">
              <a:solidFill>
                <a:srgbClr val="008F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grpSp>
        <p:nvGrpSpPr>
          <p:cNvPr id="1051" name="Google Shape;1051;p91"/>
          <p:cNvGrpSpPr/>
          <p:nvPr/>
        </p:nvGrpSpPr>
        <p:grpSpPr>
          <a:xfrm>
            <a:off x="3644907" y="1476880"/>
            <a:ext cx="2197238" cy="1395338"/>
            <a:chOff x="150766" y="392845"/>
            <a:chExt cx="5859300" cy="3720900"/>
          </a:xfrm>
        </p:grpSpPr>
        <p:sp>
          <p:nvSpPr>
            <p:cNvPr id="1052" name="Google Shape;1052;p91"/>
            <p:cNvSpPr/>
            <p:nvPr/>
          </p:nvSpPr>
          <p:spPr>
            <a:xfrm flipH="1" rot="10800000">
              <a:off x="150766" y="392845"/>
              <a:ext cx="5859300" cy="3720900"/>
            </a:xfrm>
            <a:prstGeom prst="pentagon">
              <a:avLst>
                <a:gd fmla="val 105146" name="hf"/>
                <a:gd fmla="val 110557" name="vf"/>
              </a:avLst>
            </a:prstGeom>
            <a:noFill/>
            <a:ln cap="flat" cmpd="sng" w="25400">
              <a:solidFill>
                <a:srgbClr val="000000"/>
              </a:solidFill>
              <a:prstDash val="solid"/>
              <a:miter lim="400000"/>
              <a:headEnd len="sm" w="sm" type="none"/>
              <a:tailEnd len="sm" w="sm" type="none"/>
            </a:ln>
            <a:effectLst>
              <a:outerShdw blurRad="50800" rotWithShape="0" dir="5400000" dist="25400">
                <a:srgbClr val="000000">
                  <a:alpha val="4980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t/>
              </a:r>
              <a:endParaRPr b="0" i="0" sz="1200" u="none" cap="none" strike="noStrike">
                <a:solidFill>
                  <a:srgbClr val="FFFFFF"/>
                </a:solidFill>
                <a:latin typeface="Helvetica Neue Light"/>
                <a:ea typeface="Helvetica Neue Light"/>
                <a:cs typeface="Helvetica Neue Light"/>
                <a:sym typeface="Helvetica Neue Light"/>
              </a:endParaRPr>
            </a:p>
          </p:txBody>
        </p:sp>
        <p:sp>
          <p:nvSpPr>
            <p:cNvPr id="1053" name="Google Shape;1053;p91"/>
            <p:cNvSpPr txBox="1"/>
            <p:nvPr/>
          </p:nvSpPr>
          <p:spPr>
            <a:xfrm>
              <a:off x="1158123" y="982243"/>
              <a:ext cx="3844500" cy="20295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300"/>
                <a:buFont typeface="Helvetica Neue Light"/>
                <a:buNone/>
              </a:pPr>
              <a:r>
                <a:rPr b="0" i="0" lang="en" sz="1300" u="none" cap="none" strike="noStrike">
                  <a:solidFill>
                    <a:srgbClr val="000000"/>
                  </a:solidFill>
                  <a:latin typeface="Helvetica Neue Light"/>
                  <a:ea typeface="Helvetica Neue Light"/>
                  <a:cs typeface="Helvetica Neue Light"/>
                  <a:sym typeface="Helvetica Neue Light"/>
                </a:rPr>
                <a:t>Aprendizaje automático supervisado</a:t>
              </a:r>
              <a:endParaRPr sz="500"/>
            </a:p>
          </p:txBody>
        </p:sp>
      </p:grpSp>
      <p:sp>
        <p:nvSpPr>
          <p:cNvPr id="1054" name="Google Shape;1054;p91"/>
          <p:cNvSpPr txBox="1"/>
          <p:nvPr/>
        </p:nvSpPr>
        <p:spPr>
          <a:xfrm>
            <a:off x="6033720" y="3080824"/>
            <a:ext cx="1000200" cy="254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300"/>
              <a:buFont typeface="Helvetica Neue Light"/>
              <a:buNone/>
            </a:pPr>
            <a:r>
              <a:rPr b="0" i="0" lang="en" sz="1300" u="none" cap="none" strike="noStrike">
                <a:solidFill>
                  <a:srgbClr val="000000"/>
                </a:solidFill>
                <a:latin typeface="Helvetica Neue Light"/>
                <a:ea typeface="Helvetica Neue Light"/>
                <a:cs typeface="Helvetica Neue Light"/>
                <a:sym typeface="Helvetica Neue Light"/>
              </a:rPr>
              <a:t>Predicciones</a:t>
            </a:r>
            <a:endParaRPr sz="500"/>
          </a:p>
        </p:txBody>
      </p:sp>
      <p:sp>
        <p:nvSpPr>
          <p:cNvPr id="1055" name="Google Shape;1055;p91"/>
          <p:cNvSpPr/>
          <p:nvPr/>
        </p:nvSpPr>
        <p:spPr>
          <a:xfrm>
            <a:off x="2083448" y="1846530"/>
            <a:ext cx="669600" cy="334800"/>
          </a:xfrm>
          <a:prstGeom prst="roundRect">
            <a:avLst>
              <a:gd fmla="val 30000" name="adj"/>
            </a:avLst>
          </a:prstGeom>
          <a:blipFill rotWithShape="1">
            <a:blip r:embed="rId3">
              <a:alphaModFix/>
            </a:blip>
            <a:stretch>
              <a:fillRect b="0" l="0" r="0" t="0"/>
            </a:stretch>
          </a:blipFill>
          <a:ln>
            <a:noFill/>
          </a:ln>
          <a:effectLst>
            <a:outerShdw blurRad="50800" rotWithShape="0" dir="5400000" dist="25400">
              <a:srgbClr val="000000">
                <a:alpha val="4980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rPr b="0" i="0" lang="en" sz="1200" u="none" cap="none" strike="noStrike">
                <a:solidFill>
                  <a:srgbClr val="FFFFFF"/>
                </a:solidFill>
                <a:latin typeface="Helvetica Neue Light"/>
                <a:ea typeface="Helvetica Neue Light"/>
                <a:cs typeface="Helvetica Neue Light"/>
                <a:sym typeface="Helvetica Neue Light"/>
              </a:rPr>
              <a:t>x, C</a:t>
            </a:r>
            <a:r>
              <a:rPr b="0" baseline="-25000" i="0" lang="en" sz="1200" u="none" cap="none" strike="noStrike">
                <a:solidFill>
                  <a:srgbClr val="FFFFFF"/>
                </a:solidFill>
                <a:latin typeface="Helvetica Neue Light"/>
                <a:ea typeface="Helvetica Neue Light"/>
                <a:cs typeface="Helvetica Neue Light"/>
                <a:sym typeface="Helvetica Neue Light"/>
              </a:rPr>
              <a:t>K</a:t>
            </a:r>
            <a:endParaRPr sz="500"/>
          </a:p>
        </p:txBody>
      </p:sp>
      <p:sp>
        <p:nvSpPr>
          <p:cNvPr id="1056" name="Google Shape;1056;p91"/>
          <p:cNvSpPr txBox="1"/>
          <p:nvPr/>
        </p:nvSpPr>
        <p:spPr>
          <a:xfrm>
            <a:off x="1868633" y="1594862"/>
            <a:ext cx="1099500" cy="254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300"/>
              <a:buFont typeface="Helvetica Neue Light"/>
              <a:buNone/>
            </a:pPr>
            <a:r>
              <a:rPr b="0" i="0" lang="en" sz="1300" u="none" cap="none" strike="noStrike">
                <a:solidFill>
                  <a:srgbClr val="000000"/>
                </a:solidFill>
                <a:latin typeface="Helvetica Neue Light"/>
                <a:ea typeface="Helvetica Neue Light"/>
                <a:cs typeface="Helvetica Neue Light"/>
                <a:sym typeface="Helvetica Neue Light"/>
              </a:rPr>
              <a:t>Entrenamiento</a:t>
            </a:r>
            <a:endParaRPr sz="500"/>
          </a:p>
        </p:txBody>
      </p:sp>
      <p:cxnSp>
        <p:nvCxnSpPr>
          <p:cNvPr id="1057" name="Google Shape;1057;p91"/>
          <p:cNvCxnSpPr/>
          <p:nvPr/>
        </p:nvCxnSpPr>
        <p:spPr>
          <a:xfrm flipH="1">
            <a:off x="2302272" y="2130960"/>
            <a:ext cx="187500" cy="525000"/>
          </a:xfrm>
          <a:prstGeom prst="straightConnector1">
            <a:avLst/>
          </a:prstGeom>
          <a:noFill/>
          <a:ln cap="flat" cmpd="sng" w="25400">
            <a:solidFill>
              <a:srgbClr val="000000"/>
            </a:solidFill>
            <a:prstDash val="solid"/>
            <a:miter lim="400000"/>
            <a:headEnd len="sm" w="sm" type="none"/>
            <a:tailEnd len="med" w="med" type="triangle"/>
          </a:ln>
        </p:spPr>
      </p:cxnSp>
      <p:sp>
        <p:nvSpPr>
          <p:cNvPr id="1058" name="Google Shape;1058;p91"/>
          <p:cNvSpPr txBox="1"/>
          <p:nvPr/>
        </p:nvSpPr>
        <p:spPr>
          <a:xfrm>
            <a:off x="1627582" y="2692382"/>
            <a:ext cx="1354200" cy="254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300"/>
              <a:buFont typeface="Helvetica Neue Light"/>
              <a:buNone/>
            </a:pPr>
            <a:r>
              <a:rPr b="0" i="0" lang="en" sz="1300" u="none" cap="none" strike="noStrike">
                <a:solidFill>
                  <a:srgbClr val="000000"/>
                </a:solidFill>
                <a:latin typeface="Helvetica Neue Light"/>
                <a:ea typeface="Helvetica Neue Light"/>
                <a:cs typeface="Helvetica Neue Light"/>
                <a:sym typeface="Helvetica Neue Light"/>
              </a:rPr>
              <a:t>Etiquetas (clases)</a:t>
            </a:r>
            <a:endParaRPr sz="500"/>
          </a:p>
        </p:txBody>
      </p:sp>
      <p:sp>
        <p:nvSpPr>
          <p:cNvPr id="1059" name="Google Shape;1059;p91"/>
          <p:cNvSpPr/>
          <p:nvPr/>
        </p:nvSpPr>
        <p:spPr>
          <a:xfrm>
            <a:off x="6533849" y="1846530"/>
            <a:ext cx="669600" cy="334800"/>
          </a:xfrm>
          <a:prstGeom prst="roundRect">
            <a:avLst>
              <a:gd fmla="val 30000" name="adj"/>
            </a:avLst>
          </a:prstGeom>
          <a:blipFill rotWithShape="1">
            <a:blip r:embed="rId3">
              <a:alphaModFix/>
            </a:blip>
            <a:stretch>
              <a:fillRect b="0" l="0" r="0" t="0"/>
            </a:stretch>
          </a:blipFill>
          <a:ln>
            <a:noFill/>
          </a:ln>
          <a:effectLst>
            <a:outerShdw blurRad="50800" rotWithShape="0" dir="5400000" dist="25400">
              <a:srgbClr val="000000">
                <a:alpha val="4980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rPr b="0" i="0" lang="en" sz="1200" u="none" cap="none" strike="noStrike">
                <a:solidFill>
                  <a:srgbClr val="FFFFFF"/>
                </a:solidFill>
                <a:latin typeface="Helvetica Neue Light"/>
                <a:ea typeface="Helvetica Neue Light"/>
                <a:cs typeface="Helvetica Neue Light"/>
                <a:sym typeface="Helvetica Neue Light"/>
              </a:rPr>
              <a:t>x’, ?</a:t>
            </a:r>
            <a:endParaRPr sz="500"/>
          </a:p>
        </p:txBody>
      </p:sp>
      <p:sp>
        <p:nvSpPr>
          <p:cNvPr id="1060" name="Google Shape;1060;p91"/>
          <p:cNvSpPr/>
          <p:nvPr/>
        </p:nvSpPr>
        <p:spPr>
          <a:xfrm>
            <a:off x="2753173" y="2000061"/>
            <a:ext cx="1035018" cy="33829"/>
          </a:xfrm>
          <a:custGeom>
            <a:rect b="b" l="l" r="r" t="t"/>
            <a:pathLst>
              <a:path extrusionOk="0" h="20379" w="21600">
                <a:moveTo>
                  <a:pt x="0" y="182"/>
                </a:moveTo>
                <a:cubicBezTo>
                  <a:pt x="5508" y="-1221"/>
                  <a:pt x="12708" y="5511"/>
                  <a:pt x="21600" y="20379"/>
                </a:cubicBezTo>
              </a:path>
            </a:pathLst>
          </a:custGeom>
          <a:noFill/>
          <a:ln cap="flat" cmpd="sng" w="25400">
            <a:solidFill>
              <a:srgbClr val="000000"/>
            </a:solidFill>
            <a:prstDash val="solid"/>
            <a:miter lim="400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cxnSp>
        <p:nvCxnSpPr>
          <p:cNvPr id="1061" name="Google Shape;1061;p91"/>
          <p:cNvCxnSpPr>
            <a:stCxn id="1059" idx="1"/>
          </p:cNvCxnSpPr>
          <p:nvPr/>
        </p:nvCxnSpPr>
        <p:spPr>
          <a:xfrm rot="10800000">
            <a:off x="5659949" y="1954530"/>
            <a:ext cx="873900" cy="59400"/>
          </a:xfrm>
          <a:prstGeom prst="straightConnector1">
            <a:avLst/>
          </a:prstGeom>
          <a:noFill/>
          <a:ln cap="flat" cmpd="sng" w="25400">
            <a:solidFill>
              <a:srgbClr val="000000"/>
            </a:solidFill>
            <a:prstDash val="solid"/>
            <a:miter lim="400000"/>
            <a:headEnd len="med" w="med" type="triangle"/>
            <a:tailEnd len="sm" w="sm" type="none"/>
          </a:ln>
        </p:spPr>
      </p:cxnSp>
      <p:sp>
        <p:nvSpPr>
          <p:cNvPr id="1062" name="Google Shape;1062;p91"/>
          <p:cNvSpPr/>
          <p:nvPr/>
        </p:nvSpPr>
        <p:spPr>
          <a:xfrm>
            <a:off x="6198986" y="3332492"/>
            <a:ext cx="669600" cy="334800"/>
          </a:xfrm>
          <a:prstGeom prst="roundRect">
            <a:avLst>
              <a:gd fmla="val 30000" name="adj"/>
            </a:avLst>
          </a:prstGeom>
          <a:blipFill rotWithShape="1">
            <a:blip r:embed="rId3">
              <a:alphaModFix/>
            </a:blip>
            <a:stretch>
              <a:fillRect b="0" l="0" r="0" t="0"/>
            </a:stretch>
          </a:blipFill>
          <a:ln>
            <a:noFill/>
          </a:ln>
          <a:effectLst>
            <a:outerShdw blurRad="50800" rotWithShape="0" dir="5400000" dist="25400">
              <a:srgbClr val="000000">
                <a:alpha val="49800"/>
              </a:srgbClr>
            </a:outerShdw>
          </a:effectLst>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FFFFFF"/>
              </a:buClr>
              <a:buSzPts val="1200"/>
              <a:buFont typeface="Helvetica Neue Light"/>
              <a:buNone/>
            </a:pPr>
            <a:r>
              <a:rPr b="0" i="0" lang="en" sz="1200" u="none" cap="none" strike="noStrike">
                <a:solidFill>
                  <a:srgbClr val="FFFFFF"/>
                </a:solidFill>
                <a:latin typeface="Helvetica Neue Light"/>
                <a:ea typeface="Helvetica Neue Light"/>
                <a:cs typeface="Helvetica Neue Light"/>
                <a:sym typeface="Helvetica Neue Light"/>
              </a:rPr>
              <a:t>C</a:t>
            </a:r>
            <a:r>
              <a:rPr b="0" baseline="-25000" i="0" lang="en" sz="1200" u="none" cap="none" strike="noStrike">
                <a:solidFill>
                  <a:srgbClr val="FFFFFF"/>
                </a:solidFill>
                <a:latin typeface="Helvetica Neue Light"/>
                <a:ea typeface="Helvetica Neue Light"/>
                <a:cs typeface="Helvetica Neue Light"/>
                <a:sym typeface="Helvetica Neue Light"/>
              </a:rPr>
              <a:t>K</a:t>
            </a:r>
            <a:endParaRPr sz="500"/>
          </a:p>
        </p:txBody>
      </p:sp>
      <p:sp>
        <p:nvSpPr>
          <p:cNvPr id="1063" name="Google Shape;1063;p91"/>
          <p:cNvSpPr/>
          <p:nvPr/>
        </p:nvSpPr>
        <p:spPr>
          <a:xfrm rot="-1500101">
            <a:off x="6822160" y="2122333"/>
            <a:ext cx="1844101" cy="540611"/>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900"/>
              <a:buFont typeface="Saira Medium"/>
              <a:buNone/>
            </a:pPr>
            <a:r>
              <a:rPr b="0" i="0" lang="en" sz="1900" u="none" cap="none" strike="noStrike">
                <a:solidFill>
                  <a:srgbClr val="000000"/>
                </a:solidFill>
                <a:latin typeface="Saira Medium"/>
                <a:ea typeface="Saira Medium"/>
                <a:cs typeface="Saira Medium"/>
                <a:sym typeface="Saira Medium"/>
              </a:rPr>
              <a:t>clasificación</a:t>
            </a:r>
            <a:endParaRPr sz="500"/>
          </a:p>
        </p:txBody>
      </p:sp>
      <p:sp>
        <p:nvSpPr>
          <p:cNvPr id="1064" name="Google Shape;1064;p91"/>
          <p:cNvSpPr txBox="1"/>
          <p:nvPr/>
        </p:nvSpPr>
        <p:spPr>
          <a:xfrm>
            <a:off x="1966265" y="3143315"/>
            <a:ext cx="3358800" cy="4695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1400"/>
              <a:buFont typeface="Saira Light"/>
              <a:buNone/>
            </a:pPr>
            <a:r>
              <a:rPr b="0" i="0" lang="en" sz="1400" u="none" cap="none" strike="noStrike">
                <a:solidFill>
                  <a:srgbClr val="000000"/>
                </a:solidFill>
                <a:latin typeface="Saira Light"/>
                <a:ea typeface="Saira Light"/>
                <a:cs typeface="Saira Light"/>
                <a:sym typeface="Saira Light"/>
              </a:rPr>
              <a:t>En el caso de </a:t>
            </a:r>
            <a:r>
              <a:rPr b="0" i="0" lang="en" sz="1400" u="none" cap="none" strike="noStrike">
                <a:solidFill>
                  <a:srgbClr val="000000"/>
                </a:solidFill>
                <a:latin typeface="Saira Medium"/>
                <a:ea typeface="Saira Medium"/>
                <a:cs typeface="Saira Medium"/>
                <a:sym typeface="Saira Medium"/>
              </a:rPr>
              <a:t>clasificación</a:t>
            </a:r>
            <a:r>
              <a:rPr b="0" i="0" lang="en" sz="1400" u="none" cap="none" strike="noStrike">
                <a:solidFill>
                  <a:srgbClr val="000000"/>
                </a:solidFill>
                <a:latin typeface="Saira Light"/>
                <a:ea typeface="Saira Light"/>
                <a:cs typeface="Saira Light"/>
                <a:sym typeface="Saira Light"/>
              </a:rPr>
              <a:t>, el objetivo es asignar cada sujeto a una clase </a:t>
            </a:r>
            <a:r>
              <a:rPr b="1" i="0" lang="en" sz="1400" u="none" cap="none" strike="noStrike">
                <a:solidFill>
                  <a:srgbClr val="000000"/>
                </a:solidFill>
                <a:latin typeface="Times"/>
                <a:ea typeface="Times"/>
                <a:cs typeface="Times"/>
                <a:sym typeface="Times"/>
              </a:rPr>
              <a:t>C</a:t>
            </a:r>
            <a:r>
              <a:rPr b="1" baseline="-25000" i="0" lang="en" sz="1400" u="none" cap="none" strike="noStrike">
                <a:solidFill>
                  <a:srgbClr val="000000"/>
                </a:solidFill>
                <a:latin typeface="Times"/>
                <a:ea typeface="Times"/>
                <a:cs typeface="Times"/>
                <a:sym typeface="Times"/>
              </a:rPr>
              <a:t>k</a:t>
            </a:r>
            <a:endParaRPr sz="500"/>
          </a:p>
        </p:txBody>
      </p:sp>
      <p:grpSp>
        <p:nvGrpSpPr>
          <p:cNvPr id="1065" name="Google Shape;1065;p91"/>
          <p:cNvGrpSpPr/>
          <p:nvPr/>
        </p:nvGrpSpPr>
        <p:grpSpPr>
          <a:xfrm>
            <a:off x="316804" y="3693068"/>
            <a:ext cx="8103622" cy="1082979"/>
            <a:chOff x="0" y="0"/>
            <a:chExt cx="21609660" cy="2887944"/>
          </a:xfrm>
        </p:grpSpPr>
        <p:grpSp>
          <p:nvGrpSpPr>
            <p:cNvPr id="1066" name="Google Shape;1066;p91"/>
            <p:cNvGrpSpPr/>
            <p:nvPr/>
          </p:nvGrpSpPr>
          <p:grpSpPr>
            <a:xfrm>
              <a:off x="10812605" y="0"/>
              <a:ext cx="10797055" cy="2887944"/>
              <a:chOff x="2083388" y="0"/>
              <a:chExt cx="10797055" cy="2887944"/>
            </a:xfrm>
          </p:grpSpPr>
          <p:cxnSp>
            <p:nvCxnSpPr>
              <p:cNvPr id="1067" name="Google Shape;1067;p91"/>
              <p:cNvCxnSpPr/>
              <p:nvPr/>
            </p:nvCxnSpPr>
            <p:spPr>
              <a:xfrm>
                <a:off x="2393696" y="641038"/>
                <a:ext cx="1269900" cy="1269900"/>
              </a:xfrm>
              <a:prstGeom prst="straightConnector1">
                <a:avLst/>
              </a:prstGeom>
              <a:noFill/>
              <a:ln>
                <a:noFill/>
              </a:ln>
            </p:spPr>
          </p:cxnSp>
          <p:pic>
            <p:nvPicPr>
              <p:cNvPr descr="Image" id="1068" name="Google Shape;1068;p91"/>
              <p:cNvPicPr preferRelativeResize="0"/>
              <p:nvPr/>
            </p:nvPicPr>
            <p:blipFill rotWithShape="1">
              <a:blip r:embed="rId4">
                <a:alphaModFix/>
              </a:blip>
              <a:srcRect b="0" l="0" r="0" t="0"/>
              <a:stretch/>
            </p:blipFill>
            <p:spPr>
              <a:xfrm>
                <a:off x="5805045" y="428696"/>
                <a:ext cx="1833881" cy="482601"/>
              </a:xfrm>
              <a:prstGeom prst="rect">
                <a:avLst/>
              </a:prstGeom>
              <a:noFill/>
              <a:ln>
                <a:noFill/>
              </a:ln>
            </p:spPr>
          </p:pic>
          <p:pic>
            <p:nvPicPr>
              <p:cNvPr descr="Image" id="1069" name="Google Shape;1069;p91"/>
              <p:cNvPicPr preferRelativeResize="0"/>
              <p:nvPr/>
            </p:nvPicPr>
            <p:blipFill rotWithShape="1">
              <a:blip r:embed="rId5">
                <a:alphaModFix/>
              </a:blip>
              <a:srcRect b="0" l="0" r="0" t="0"/>
              <a:stretch/>
            </p:blipFill>
            <p:spPr>
              <a:xfrm>
                <a:off x="4453664" y="1351344"/>
                <a:ext cx="4165861" cy="1032410"/>
              </a:xfrm>
              <a:prstGeom prst="rect">
                <a:avLst/>
              </a:prstGeom>
              <a:noFill/>
              <a:ln>
                <a:noFill/>
              </a:ln>
            </p:spPr>
          </p:pic>
          <p:cxnSp>
            <p:nvCxnSpPr>
              <p:cNvPr id="1070" name="Google Shape;1070;p91"/>
              <p:cNvCxnSpPr/>
              <p:nvPr/>
            </p:nvCxnSpPr>
            <p:spPr>
              <a:xfrm>
                <a:off x="2083388" y="1618044"/>
                <a:ext cx="1269900" cy="1269900"/>
              </a:xfrm>
              <a:prstGeom prst="straightConnector1">
                <a:avLst/>
              </a:prstGeom>
              <a:noFill/>
              <a:ln>
                <a:noFill/>
              </a:ln>
            </p:spPr>
          </p:cxnSp>
          <p:sp>
            <p:nvSpPr>
              <p:cNvPr id="1071" name="Google Shape;1071;p91"/>
              <p:cNvSpPr/>
              <p:nvPr/>
            </p:nvSpPr>
            <p:spPr>
              <a:xfrm>
                <a:off x="9464043" y="0"/>
                <a:ext cx="3416400" cy="2011800"/>
              </a:xfrm>
              <a:prstGeom prst="roundRect">
                <a:avLst>
                  <a:gd fmla="val 3210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8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etiquetado</a:t>
                </a:r>
                <a:endParaRPr sz="500"/>
              </a:p>
              <a:p>
                <a:pPr indent="0" lvl="0" marL="0" marR="0" rtl="0" algn="ctr">
                  <a:lnSpc>
                    <a:spcPct val="80000"/>
                  </a:lnSpc>
                  <a:spcBef>
                    <a:spcPts val="30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a:t>
                </a:r>
                <a:r>
                  <a:rPr b="0" i="1" lang="en" sz="1500" u="none" cap="none" strike="noStrike">
                    <a:solidFill>
                      <a:srgbClr val="000000"/>
                    </a:solidFill>
                    <a:latin typeface="Saira Medium"/>
                    <a:ea typeface="Saira Medium"/>
                    <a:cs typeface="Saira Medium"/>
                    <a:sym typeface="Saira Medium"/>
                  </a:rPr>
                  <a:t>label</a:t>
                </a:r>
                <a:r>
                  <a:rPr b="0" i="0" lang="en" sz="1500" u="none" cap="none" strike="noStrike">
                    <a:solidFill>
                      <a:srgbClr val="000000"/>
                    </a:solidFill>
                    <a:latin typeface="Saira Medium"/>
                    <a:ea typeface="Saira Medium"/>
                    <a:cs typeface="Saira Medium"/>
                    <a:sym typeface="Saira Medium"/>
                  </a:rPr>
                  <a:t>)</a:t>
                </a:r>
                <a:endParaRPr sz="500"/>
              </a:p>
            </p:txBody>
          </p:sp>
        </p:grpSp>
        <p:sp>
          <p:nvSpPr>
            <p:cNvPr id="1072" name="Google Shape;1072;p91"/>
            <p:cNvSpPr txBox="1"/>
            <p:nvPr/>
          </p:nvSpPr>
          <p:spPr>
            <a:xfrm>
              <a:off x="0" y="404476"/>
              <a:ext cx="6488400" cy="1251900"/>
            </a:xfrm>
            <a:prstGeom prst="rect">
              <a:avLst/>
            </a:prstGeom>
            <a:noFill/>
            <a:ln>
              <a:noFill/>
            </a:ln>
          </p:spPr>
          <p:txBody>
            <a:bodyPr anchorCtr="0" anchor="ctr" bIns="19050" lIns="19050" spcFirstLastPara="1" rIns="19050" wrap="square" tIns="19050">
              <a:spAutoFit/>
            </a:bodyPr>
            <a:lstStyle/>
            <a:p>
              <a:pPr indent="0" lvl="0" marL="0" marR="0" rtl="0" algn="l">
                <a:lnSpc>
                  <a:spcPct val="100000"/>
                </a:lnSpc>
                <a:spcBef>
                  <a:spcPts val="0"/>
                </a:spcBef>
                <a:spcAft>
                  <a:spcPts val="0"/>
                </a:spcAft>
                <a:buClr>
                  <a:srgbClr val="000000"/>
                </a:buClr>
                <a:buSzPts val="1400"/>
                <a:buFont typeface="Saira Light"/>
                <a:buNone/>
              </a:pPr>
              <a:r>
                <a:rPr b="0" i="0" lang="en" sz="1400" u="none" cap="none" strike="noStrike">
                  <a:solidFill>
                    <a:srgbClr val="000000"/>
                  </a:solidFill>
                  <a:latin typeface="Saira Light"/>
                  <a:ea typeface="Saira Light"/>
                  <a:cs typeface="Saira Light"/>
                  <a:sym typeface="Saira Light"/>
                </a:rPr>
                <a:t>Distintas formas de asignar valores del objetivo (</a:t>
              </a:r>
              <a:r>
                <a:rPr b="0" i="1" lang="en" sz="1400" u="none" cap="none" strike="noStrike">
                  <a:solidFill>
                    <a:srgbClr val="000000"/>
                  </a:solidFill>
                  <a:latin typeface="Saira Medium"/>
                  <a:ea typeface="Saira Medium"/>
                  <a:cs typeface="Saira Medium"/>
                  <a:sym typeface="Saira Medium"/>
                </a:rPr>
                <a:t>target</a:t>
              </a:r>
              <a:r>
                <a:rPr b="0" i="0" lang="en" sz="1400" u="none" cap="none" strike="noStrike">
                  <a:solidFill>
                    <a:srgbClr val="000000"/>
                  </a:solidFill>
                  <a:latin typeface="Saira Light"/>
                  <a:ea typeface="Saira Light"/>
                  <a:cs typeface="Saira Light"/>
                  <a:sym typeface="Saira Light"/>
                </a:rPr>
                <a:t>)</a:t>
              </a:r>
              <a:endParaRPr sz="500"/>
            </a:p>
          </p:txBody>
        </p:sp>
        <p:sp>
          <p:nvSpPr>
            <p:cNvPr id="1073" name="Google Shape;1073;p91"/>
            <p:cNvSpPr/>
            <p:nvPr/>
          </p:nvSpPr>
          <p:spPr>
            <a:xfrm>
              <a:off x="6539197" y="860089"/>
              <a:ext cx="1983600" cy="663600"/>
            </a:xfrm>
            <a:prstGeom prst="rightArrow">
              <a:avLst>
                <a:gd fmla="val 32000" name="adj1"/>
                <a:gd fmla="val 122488" name="adj2"/>
              </a:avLst>
            </a:prstGeom>
            <a:solidFill>
              <a:srgbClr val="F27200"/>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100"/>
                <a:buFont typeface="Helvetica Neue"/>
                <a:buNone/>
              </a:pPr>
              <a:r>
                <a:t/>
              </a:r>
              <a:endParaRPr b="0" i="0" sz="1100" u="none" cap="none" strike="noStrike">
                <a:solidFill>
                  <a:srgbClr val="000000"/>
                </a:solidFill>
                <a:latin typeface="Helvetica Neue"/>
                <a:ea typeface="Helvetica Neue"/>
                <a:cs typeface="Helvetica Neue"/>
                <a:sym typeface="Helvetica Neue"/>
              </a:endParaRPr>
            </a:p>
          </p:txBody>
        </p:sp>
      </p:grpSp>
      <p:sp>
        <p:nvSpPr>
          <p:cNvPr id="1074" name="Google Shape;1074;p9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Aprendizaje supervisado: regresión x clasificación</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80" name="Google Shape;1080;p92"/>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A64D79"/>
              </a:buClr>
              <a:buSzPts val="2500"/>
              <a:buFont typeface="Helvetica Neue"/>
              <a:buNone/>
            </a:pPr>
            <a:r>
              <a:rPr lang="en" sz="2100"/>
              <a:t>Clasificación de un conjunto de datos en 2 dimensiones</a:t>
            </a:r>
            <a:endParaRPr sz="2100"/>
          </a:p>
        </p:txBody>
      </p:sp>
      <p:sp>
        <p:nvSpPr>
          <p:cNvPr id="1081" name="Google Shape;1081;p92"/>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rPr lang="en" sz="1400">
                <a:solidFill>
                  <a:srgbClr val="666666"/>
                </a:solidFill>
                <a:latin typeface="Helvetica Neue"/>
                <a:ea typeface="Helvetica Neue"/>
                <a:cs typeface="Helvetica Neue"/>
                <a:sym typeface="Helvetica Neue"/>
              </a:rPr>
              <a:t>Atención:</a:t>
            </a:r>
            <a:endParaRPr sz="1400">
              <a:solidFill>
                <a:srgbClr val="666666"/>
              </a:solidFill>
              <a:latin typeface="Helvetica Neue"/>
              <a:ea typeface="Helvetica Neue"/>
              <a:cs typeface="Helvetica Neue"/>
              <a:sym typeface="Helvetica Neue"/>
            </a:endParaRPr>
          </a:p>
          <a:p>
            <a:pPr indent="-88900" lvl="0" marL="177800" rtl="0" algn="l">
              <a:lnSpc>
                <a:spcPct val="115000"/>
              </a:lnSpc>
              <a:spcBef>
                <a:spcPts val="0"/>
              </a:spcBef>
              <a:spcAft>
                <a:spcPts val="0"/>
              </a:spcAft>
              <a:buSzPts val="1400"/>
              <a:buNone/>
            </a:pPr>
            <a:r>
              <a:rPr lang="en" sz="1400">
                <a:solidFill>
                  <a:srgbClr val="666666"/>
                </a:solidFill>
                <a:latin typeface="Helvetica Neue"/>
                <a:ea typeface="Helvetica Neue"/>
                <a:cs typeface="Helvetica Neue"/>
                <a:sym typeface="Helvetica Neue"/>
              </a:rPr>
              <a:t>ahora el target</a:t>
            </a:r>
            <a:endParaRPr sz="1400">
              <a:solidFill>
                <a:srgbClr val="666666"/>
              </a:solidFill>
              <a:latin typeface="Helvetica Neue"/>
              <a:ea typeface="Helvetica Neue"/>
              <a:cs typeface="Helvetica Neue"/>
              <a:sym typeface="Helvetica Neue"/>
            </a:endParaRPr>
          </a:p>
          <a:p>
            <a:pPr indent="-88900" lvl="0" marL="177800" rtl="0" algn="l">
              <a:lnSpc>
                <a:spcPct val="115000"/>
              </a:lnSpc>
              <a:spcBef>
                <a:spcPts val="0"/>
              </a:spcBef>
              <a:spcAft>
                <a:spcPts val="0"/>
              </a:spcAft>
              <a:buSzPts val="1400"/>
              <a:buNone/>
            </a:pPr>
            <a:r>
              <a:rPr lang="en" sz="1400">
                <a:solidFill>
                  <a:srgbClr val="666666"/>
                </a:solidFill>
                <a:latin typeface="Helvetica Neue"/>
                <a:ea typeface="Helvetica Neue"/>
                <a:cs typeface="Helvetica Neue"/>
                <a:sym typeface="Helvetica Neue"/>
              </a:rPr>
              <a:t>e</a:t>
            </a:r>
            <a:r>
              <a:rPr lang="en" sz="1400">
                <a:solidFill>
                  <a:srgbClr val="666666"/>
                </a:solidFill>
                <a:latin typeface="Helvetica Neue"/>
                <a:ea typeface="Helvetica Neue"/>
                <a:cs typeface="Helvetica Neue"/>
                <a:sym typeface="Helvetica Neue"/>
              </a:rPr>
              <a:t>s 0 o 1</a:t>
            </a:r>
            <a:endParaRPr sz="1400">
              <a:solidFill>
                <a:srgbClr val="666666"/>
              </a:solidFill>
              <a:latin typeface="Helvetica Neue"/>
              <a:ea typeface="Helvetica Neue"/>
              <a:cs typeface="Helvetica Neue"/>
              <a:sym typeface="Helvetica Neue"/>
            </a:endParaRPr>
          </a:p>
        </p:txBody>
      </p:sp>
      <p:pic>
        <p:nvPicPr>
          <p:cNvPr descr="Image" id="1082" name="Google Shape;1082;p92"/>
          <p:cNvPicPr preferRelativeResize="0"/>
          <p:nvPr/>
        </p:nvPicPr>
        <p:blipFill rotWithShape="1">
          <a:blip r:embed="rId3">
            <a:alphaModFix/>
          </a:blip>
          <a:srcRect b="0" l="0" r="0" t="0"/>
          <a:stretch/>
        </p:blipFill>
        <p:spPr>
          <a:xfrm>
            <a:off x="2434115" y="803281"/>
            <a:ext cx="4763700" cy="430592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3"/>
          <p:cNvSpPr txBox="1"/>
          <p:nvPr/>
        </p:nvSpPr>
        <p:spPr>
          <a:xfrm>
            <a:off x="3612725" y="4363266"/>
            <a:ext cx="18714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Short Stack"/>
              <a:buNone/>
            </a:pPr>
            <a:r>
              <a:rPr b="0" i="0" lang="en" sz="1100" u="none" cap="none" strike="noStrike">
                <a:solidFill>
                  <a:srgbClr val="000000"/>
                </a:solidFill>
                <a:latin typeface="Short Stack"/>
                <a:ea typeface="Short Stack"/>
                <a:cs typeface="Short Stack"/>
                <a:sym typeface="Short Stack"/>
              </a:rPr>
              <a:t>característica 1 (x1)</a:t>
            </a:r>
            <a:endParaRPr sz="500"/>
          </a:p>
        </p:txBody>
      </p:sp>
      <p:sp>
        <p:nvSpPr>
          <p:cNvPr id="1088" name="Google Shape;1088;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089" name="Google Shape;1089;p9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Fronteras de decisión y regiones</a:t>
            </a:r>
            <a:endParaRPr sz="500"/>
          </a:p>
        </p:txBody>
      </p:sp>
      <p:pic>
        <p:nvPicPr>
          <p:cNvPr descr="Figure4.5b.pdf" id="1090" name="Google Shape;1090;p93"/>
          <p:cNvPicPr preferRelativeResize="0"/>
          <p:nvPr/>
        </p:nvPicPr>
        <p:blipFill rotWithShape="1">
          <a:blip r:embed="rId3">
            <a:alphaModFix/>
          </a:blip>
          <a:srcRect b="0" l="0" r="0" t="0"/>
          <a:stretch/>
        </p:blipFill>
        <p:spPr>
          <a:xfrm>
            <a:off x="2419236" y="838843"/>
            <a:ext cx="3785546" cy="3785546"/>
          </a:xfrm>
          <a:prstGeom prst="rect">
            <a:avLst/>
          </a:prstGeom>
          <a:noFill/>
          <a:ln>
            <a:noFill/>
          </a:ln>
        </p:spPr>
      </p:pic>
      <p:sp>
        <p:nvSpPr>
          <p:cNvPr id="1091" name="Google Shape;1091;p93"/>
          <p:cNvSpPr txBox="1"/>
          <p:nvPr/>
        </p:nvSpPr>
        <p:spPr>
          <a:xfrm>
            <a:off x="3041336" y="3717515"/>
            <a:ext cx="342600" cy="269400"/>
          </a:xfrm>
          <a:prstGeom prst="rect">
            <a:avLst/>
          </a:prstGeom>
          <a:solidFill>
            <a:srgbClr val="5E5E5E"/>
          </a:solid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E6FFE6"/>
              </a:buClr>
              <a:buSzPts val="1500"/>
              <a:buFont typeface="Times"/>
              <a:buNone/>
            </a:pPr>
            <a:r>
              <a:rPr b="0" i="1" lang="en" sz="1500" u="none" cap="none" strike="noStrike">
                <a:solidFill>
                  <a:srgbClr val="E6FFE6"/>
                </a:solidFill>
                <a:latin typeface="Times"/>
                <a:ea typeface="Times"/>
                <a:cs typeface="Times"/>
                <a:sym typeface="Times"/>
              </a:rPr>
              <a:t>C</a:t>
            </a:r>
            <a:r>
              <a:rPr b="0" baseline="-25000" i="1" lang="en" sz="1500" u="none" cap="none" strike="noStrike">
                <a:solidFill>
                  <a:srgbClr val="E6FFE6"/>
                </a:solidFill>
                <a:latin typeface="Times"/>
                <a:ea typeface="Times"/>
                <a:cs typeface="Times"/>
                <a:sym typeface="Times"/>
              </a:rPr>
              <a:t>2</a:t>
            </a:r>
            <a:endParaRPr sz="500"/>
          </a:p>
        </p:txBody>
      </p:sp>
      <p:sp>
        <p:nvSpPr>
          <p:cNvPr id="1092" name="Google Shape;1092;p93"/>
          <p:cNvSpPr txBox="1"/>
          <p:nvPr/>
        </p:nvSpPr>
        <p:spPr>
          <a:xfrm>
            <a:off x="5605884" y="3035778"/>
            <a:ext cx="342600" cy="269400"/>
          </a:xfrm>
          <a:prstGeom prst="rect">
            <a:avLst/>
          </a:prstGeom>
          <a:solidFill>
            <a:srgbClr val="5E5E5E"/>
          </a:solid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E6E6FF"/>
              </a:buClr>
              <a:buSzPts val="1500"/>
              <a:buFont typeface="Times"/>
              <a:buNone/>
            </a:pPr>
            <a:r>
              <a:rPr b="0" i="1" lang="en" sz="1500" u="none" cap="none" strike="noStrike">
                <a:solidFill>
                  <a:srgbClr val="E6E6FF"/>
                </a:solidFill>
                <a:latin typeface="Times"/>
                <a:ea typeface="Times"/>
                <a:cs typeface="Times"/>
                <a:sym typeface="Times"/>
              </a:rPr>
              <a:t>C</a:t>
            </a:r>
            <a:r>
              <a:rPr b="0" baseline="-25000" i="1" lang="en" sz="1500" u="none" cap="none" strike="noStrike">
                <a:solidFill>
                  <a:srgbClr val="E6E6FF"/>
                </a:solidFill>
                <a:latin typeface="Times"/>
                <a:ea typeface="Times"/>
                <a:cs typeface="Times"/>
                <a:sym typeface="Times"/>
              </a:rPr>
              <a:t>3</a:t>
            </a:r>
            <a:endParaRPr sz="500"/>
          </a:p>
        </p:txBody>
      </p:sp>
      <p:sp>
        <p:nvSpPr>
          <p:cNvPr id="1093" name="Google Shape;1093;p93"/>
          <p:cNvSpPr txBox="1"/>
          <p:nvPr/>
        </p:nvSpPr>
        <p:spPr>
          <a:xfrm>
            <a:off x="4853170" y="1063974"/>
            <a:ext cx="342600" cy="269400"/>
          </a:xfrm>
          <a:prstGeom prst="rect">
            <a:avLst/>
          </a:prstGeom>
          <a:solidFill>
            <a:srgbClr val="5E5E5E"/>
          </a:solid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FFE6E6"/>
              </a:buClr>
              <a:buSzPts val="1500"/>
              <a:buFont typeface="Times"/>
              <a:buNone/>
            </a:pPr>
            <a:r>
              <a:rPr b="0" i="1" lang="en" sz="1500" u="none" cap="none" strike="noStrike">
                <a:solidFill>
                  <a:srgbClr val="FFE6E6"/>
                </a:solidFill>
                <a:latin typeface="Times"/>
                <a:ea typeface="Times"/>
                <a:cs typeface="Times"/>
                <a:sym typeface="Times"/>
              </a:rPr>
              <a:t>C</a:t>
            </a:r>
            <a:r>
              <a:rPr b="0" baseline="-25000" i="1" lang="en" sz="1500" u="none" cap="none" strike="noStrike">
                <a:solidFill>
                  <a:srgbClr val="FFE6E6"/>
                </a:solidFill>
                <a:latin typeface="Times"/>
                <a:ea typeface="Times"/>
                <a:cs typeface="Times"/>
                <a:sym typeface="Times"/>
              </a:rPr>
              <a:t>1</a:t>
            </a:r>
            <a:endParaRPr sz="500"/>
          </a:p>
        </p:txBody>
      </p:sp>
      <p:grpSp>
        <p:nvGrpSpPr>
          <p:cNvPr id="1094" name="Google Shape;1094;p93"/>
          <p:cNvGrpSpPr/>
          <p:nvPr/>
        </p:nvGrpSpPr>
        <p:grpSpPr>
          <a:xfrm>
            <a:off x="607708" y="1187799"/>
            <a:ext cx="4576348" cy="2385413"/>
            <a:chOff x="0" y="0"/>
            <a:chExt cx="12203594" cy="6361101"/>
          </a:xfrm>
        </p:grpSpPr>
        <p:cxnSp>
          <p:nvCxnSpPr>
            <p:cNvPr id="1095" name="Google Shape;1095;p93"/>
            <p:cNvCxnSpPr/>
            <p:nvPr/>
          </p:nvCxnSpPr>
          <p:spPr>
            <a:xfrm rot="10800000">
              <a:off x="3427419" y="928347"/>
              <a:ext cx="3409200" cy="877200"/>
            </a:xfrm>
            <a:prstGeom prst="straightConnector1">
              <a:avLst/>
            </a:prstGeom>
            <a:noFill/>
            <a:ln cap="flat" cmpd="sng" w="50800">
              <a:solidFill>
                <a:srgbClr val="FF0000"/>
              </a:solidFill>
              <a:prstDash val="solid"/>
              <a:miter lim="400000"/>
              <a:headEnd len="sm" w="sm" type="none"/>
              <a:tailEnd len="med" w="med" type="triangle"/>
            </a:ln>
          </p:spPr>
        </p:cxnSp>
        <p:cxnSp>
          <p:nvCxnSpPr>
            <p:cNvPr id="1096" name="Google Shape;1096;p93"/>
            <p:cNvCxnSpPr/>
            <p:nvPr/>
          </p:nvCxnSpPr>
          <p:spPr>
            <a:xfrm rot="10800000">
              <a:off x="3381194" y="441591"/>
              <a:ext cx="8822400" cy="891000"/>
            </a:xfrm>
            <a:prstGeom prst="straightConnector1">
              <a:avLst/>
            </a:prstGeom>
            <a:noFill/>
            <a:ln cap="flat" cmpd="sng" w="50800">
              <a:solidFill>
                <a:srgbClr val="00FF00"/>
              </a:solidFill>
              <a:prstDash val="solid"/>
              <a:miter lim="400000"/>
              <a:headEnd len="sm" w="sm" type="none"/>
              <a:tailEnd len="med" w="med" type="triangle"/>
            </a:ln>
          </p:spPr>
        </p:cxnSp>
        <p:cxnSp>
          <p:nvCxnSpPr>
            <p:cNvPr id="1097" name="Google Shape;1097;p93"/>
            <p:cNvCxnSpPr/>
            <p:nvPr/>
          </p:nvCxnSpPr>
          <p:spPr>
            <a:xfrm rot="10800000">
              <a:off x="3381342" y="1354101"/>
              <a:ext cx="5849400" cy="5007000"/>
            </a:xfrm>
            <a:prstGeom prst="straightConnector1">
              <a:avLst/>
            </a:prstGeom>
            <a:noFill/>
            <a:ln cap="flat" cmpd="sng" w="50800">
              <a:solidFill>
                <a:srgbClr val="0000FF"/>
              </a:solidFill>
              <a:prstDash val="solid"/>
              <a:miter lim="400000"/>
              <a:headEnd len="sm" w="sm" type="none"/>
              <a:tailEnd len="med" w="med" type="triangle"/>
            </a:ln>
          </p:spPr>
        </p:cxnSp>
        <p:sp>
          <p:nvSpPr>
            <p:cNvPr id="1098" name="Google Shape;1098;p93"/>
            <p:cNvSpPr/>
            <p:nvPr/>
          </p:nvSpPr>
          <p:spPr>
            <a:xfrm>
              <a:off x="0" y="0"/>
              <a:ext cx="3416400" cy="2011800"/>
            </a:xfrm>
            <a:prstGeom prst="roundRect">
              <a:avLst>
                <a:gd fmla="val 32109"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Regiones de decisión</a:t>
              </a:r>
              <a:endParaRPr sz="500"/>
            </a:p>
          </p:txBody>
        </p:sp>
      </p:grpSp>
      <p:grpSp>
        <p:nvGrpSpPr>
          <p:cNvPr id="1099" name="Google Shape;1099;p93"/>
          <p:cNvGrpSpPr/>
          <p:nvPr/>
        </p:nvGrpSpPr>
        <p:grpSpPr>
          <a:xfrm>
            <a:off x="3531739" y="1350692"/>
            <a:ext cx="5203845" cy="2616544"/>
            <a:chOff x="0" y="0"/>
            <a:chExt cx="13876919" cy="6977452"/>
          </a:xfrm>
        </p:grpSpPr>
        <p:sp>
          <p:nvSpPr>
            <p:cNvPr id="1100" name="Google Shape;1100;p93"/>
            <p:cNvSpPr/>
            <p:nvPr/>
          </p:nvSpPr>
          <p:spPr>
            <a:xfrm>
              <a:off x="8350319" y="2570353"/>
              <a:ext cx="5526600" cy="2543400"/>
            </a:xfrm>
            <a:prstGeom prst="roundRect">
              <a:avLst>
                <a:gd fmla="val 25396"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Fronteras/superfícies de decisión</a:t>
              </a:r>
              <a:endParaRPr sz="500"/>
            </a:p>
          </p:txBody>
        </p:sp>
        <p:sp>
          <p:nvSpPr>
            <p:cNvPr id="1101" name="Google Shape;1101;p93"/>
            <p:cNvSpPr/>
            <p:nvPr/>
          </p:nvSpPr>
          <p:spPr>
            <a:xfrm>
              <a:off x="4396015" y="0"/>
              <a:ext cx="4921452" cy="3026646"/>
            </a:xfrm>
            <a:custGeom>
              <a:rect b="b" l="l" r="r" t="t"/>
              <a:pathLst>
                <a:path extrusionOk="0" h="21600" w="21600">
                  <a:moveTo>
                    <a:pt x="0" y="0"/>
                  </a:moveTo>
                  <a:cubicBezTo>
                    <a:pt x="5032" y="1155"/>
                    <a:pt x="9821" y="4258"/>
                    <a:pt x="13963" y="9047"/>
                  </a:cubicBezTo>
                  <a:cubicBezTo>
                    <a:pt x="16935" y="12484"/>
                    <a:pt x="19519" y="16731"/>
                    <a:pt x="21600" y="21600"/>
                  </a:cubicBezTo>
                </a:path>
              </a:pathLst>
            </a:custGeom>
            <a:noFill/>
            <a:ln cap="flat" cmpd="sng" w="762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sp>
          <p:nvSpPr>
            <p:cNvPr id="1102" name="Google Shape;1102;p93"/>
            <p:cNvSpPr/>
            <p:nvPr/>
          </p:nvSpPr>
          <p:spPr>
            <a:xfrm>
              <a:off x="0" y="4638433"/>
              <a:ext cx="9188262" cy="2339019"/>
            </a:xfrm>
            <a:custGeom>
              <a:rect b="b" l="l" r="r" t="t"/>
              <a:pathLst>
                <a:path extrusionOk="0" h="20634" w="21600">
                  <a:moveTo>
                    <a:pt x="0" y="18302"/>
                  </a:moveTo>
                  <a:cubicBezTo>
                    <a:pt x="3941" y="21600"/>
                    <a:pt x="8033" y="21397"/>
                    <a:pt x="11950" y="17710"/>
                  </a:cubicBezTo>
                  <a:cubicBezTo>
                    <a:pt x="15461" y="14405"/>
                    <a:pt x="18749" y="8371"/>
                    <a:pt x="21600" y="0"/>
                  </a:cubicBezTo>
                </a:path>
              </a:pathLst>
            </a:custGeom>
            <a:noFill/>
            <a:ln cap="flat" cmpd="sng" w="76200">
              <a:solidFill>
                <a:srgbClr val="000000"/>
              </a:solidFill>
              <a:prstDash val="solid"/>
              <a:miter lim="400000"/>
              <a:headEnd len="sm" w="sm" type="none"/>
              <a:tailEnd len="sm" w="sm" type="none"/>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5E5E5E"/>
                </a:buClr>
                <a:buSzPts val="800"/>
                <a:buFont typeface="Helvetica Neue"/>
                <a:buNone/>
              </a:pPr>
              <a:r>
                <a:t/>
              </a:r>
              <a:endParaRPr b="0" i="0" sz="800" u="none" cap="none" strike="noStrike">
                <a:solidFill>
                  <a:srgbClr val="5E5E5E"/>
                </a:solidFill>
                <a:latin typeface="Helvetica Neue"/>
                <a:ea typeface="Helvetica Neue"/>
                <a:cs typeface="Helvetica Neue"/>
                <a:sym typeface="Helvetica Neue"/>
              </a:endParaRPr>
            </a:p>
          </p:txBody>
        </p:sp>
      </p:grpSp>
      <p:sp>
        <p:nvSpPr>
          <p:cNvPr id="1103" name="Google Shape;1103;p93"/>
          <p:cNvSpPr txBox="1"/>
          <p:nvPr/>
        </p:nvSpPr>
        <p:spPr>
          <a:xfrm>
            <a:off x="7055547" y="4371084"/>
            <a:ext cx="1416900" cy="1923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000"/>
              <a:buFont typeface="Helvetica Neue Light"/>
              <a:buNone/>
            </a:pPr>
            <a:r>
              <a:rPr b="0" i="0" lang="en" sz="1000" u="none" cap="none" strike="noStrike">
                <a:solidFill>
                  <a:srgbClr val="000000"/>
                </a:solidFill>
                <a:latin typeface="Helvetica Neue Light"/>
                <a:ea typeface="Helvetica Neue Light"/>
                <a:cs typeface="Helvetica Neue Light"/>
                <a:sym typeface="Helvetica Neue Light"/>
              </a:rPr>
              <a:t>figura retirada de Bishop</a:t>
            </a:r>
            <a:endParaRPr sz="500"/>
          </a:p>
        </p:txBody>
      </p:sp>
      <p:sp>
        <p:nvSpPr>
          <p:cNvPr id="1104" name="Google Shape;1104;p93"/>
          <p:cNvSpPr txBox="1"/>
          <p:nvPr/>
        </p:nvSpPr>
        <p:spPr>
          <a:xfrm rot="-5400000">
            <a:off x="1597021" y="2409528"/>
            <a:ext cx="1806600" cy="207900"/>
          </a:xfrm>
          <a:prstGeom prst="rect">
            <a:avLst/>
          </a:prstGeom>
          <a:noFill/>
          <a:ln>
            <a:noFill/>
          </a:ln>
        </p:spPr>
        <p:txBody>
          <a:bodyPr anchorCtr="0" anchor="ctr" bIns="19050" lIns="19050" spcFirstLastPara="1" rIns="19050" wrap="square" tIns="19050">
            <a:spAutoFit/>
          </a:bodyPr>
          <a:lstStyle/>
          <a:p>
            <a:pPr indent="0" lvl="0" marL="0" marR="0" rtl="0" algn="ctr">
              <a:lnSpc>
                <a:spcPct val="100000"/>
              </a:lnSpc>
              <a:spcBef>
                <a:spcPts val="0"/>
              </a:spcBef>
              <a:spcAft>
                <a:spcPts val="0"/>
              </a:spcAft>
              <a:buClr>
                <a:srgbClr val="000000"/>
              </a:buClr>
              <a:buSzPts val="1100"/>
              <a:buFont typeface="Short Stack"/>
              <a:buNone/>
            </a:pPr>
            <a:r>
              <a:rPr b="0" i="0" lang="en" sz="1100" u="none" cap="none" strike="noStrike">
                <a:solidFill>
                  <a:srgbClr val="000000"/>
                </a:solidFill>
                <a:latin typeface="Short Stack"/>
                <a:ea typeface="Short Stack"/>
                <a:cs typeface="Short Stack"/>
                <a:sym typeface="Short Stack"/>
              </a:rPr>
              <a:t>característica 2 (x2)</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 proceso de ciencia de datos</a:t>
            </a:r>
            <a:endParaRPr/>
          </a:p>
        </p:txBody>
      </p:sp>
      <p:sp>
        <p:nvSpPr>
          <p:cNvPr id="264" name="Google Shape;26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40"/>
          <p:cNvSpPr/>
          <p:nvPr/>
        </p:nvSpPr>
        <p:spPr>
          <a:xfrm>
            <a:off x="2764196" y="1211175"/>
            <a:ext cx="1388100" cy="566928"/>
          </a:xfrm>
          <a:prstGeom prst="flowChartProcess">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del problema</a:t>
            </a:r>
            <a:endParaRPr/>
          </a:p>
        </p:txBody>
      </p:sp>
      <p:sp>
        <p:nvSpPr>
          <p:cNvPr id="266" name="Google Shape;266;p40"/>
          <p:cNvSpPr/>
          <p:nvPr/>
        </p:nvSpPr>
        <p:spPr>
          <a:xfrm>
            <a:off x="4991696" y="1211177"/>
            <a:ext cx="1388100" cy="566928"/>
          </a:xfrm>
          <a:prstGeom prst="flowChartProcess">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 los datos</a:t>
            </a:r>
            <a:endParaRPr/>
          </a:p>
        </p:txBody>
      </p:sp>
      <p:sp>
        <p:nvSpPr>
          <p:cNvPr id="267" name="Google Shape;267;p40"/>
          <p:cNvSpPr/>
          <p:nvPr/>
        </p:nvSpPr>
        <p:spPr>
          <a:xfrm>
            <a:off x="5932550" y="2038979"/>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Preparación de los datos</a:t>
            </a:r>
            <a:endParaRPr/>
          </a:p>
        </p:txBody>
      </p:sp>
      <p:sp>
        <p:nvSpPr>
          <p:cNvPr id="268" name="Google Shape;268;p40"/>
          <p:cNvSpPr/>
          <p:nvPr/>
        </p:nvSpPr>
        <p:spPr>
          <a:xfrm>
            <a:off x="5932550" y="3114263"/>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Modelado</a:t>
            </a:r>
            <a:endParaRPr/>
          </a:p>
        </p:txBody>
      </p:sp>
      <p:sp>
        <p:nvSpPr>
          <p:cNvPr id="269" name="Google Shape;269;p40"/>
          <p:cNvSpPr/>
          <p:nvPr/>
        </p:nvSpPr>
        <p:spPr>
          <a:xfrm>
            <a:off x="3877954" y="3681191"/>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Evaluación</a:t>
            </a:r>
            <a:endParaRPr/>
          </a:p>
        </p:txBody>
      </p:sp>
      <p:sp>
        <p:nvSpPr>
          <p:cNvPr id="270" name="Google Shape;270;p40"/>
          <p:cNvSpPr/>
          <p:nvPr/>
        </p:nvSpPr>
        <p:spPr>
          <a:xfrm>
            <a:off x="1823325" y="2576550"/>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Despliegue</a:t>
            </a:r>
            <a:endParaRPr/>
          </a:p>
        </p:txBody>
      </p:sp>
      <p:sp>
        <p:nvSpPr>
          <p:cNvPr id="271" name="Google Shape;271;p40"/>
          <p:cNvSpPr/>
          <p:nvPr/>
        </p:nvSpPr>
        <p:spPr>
          <a:xfrm>
            <a:off x="4152325" y="2213125"/>
            <a:ext cx="839325" cy="90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Datos</a:t>
            </a:r>
            <a:endParaRPr/>
          </a:p>
        </p:txBody>
      </p:sp>
      <p:cxnSp>
        <p:nvCxnSpPr>
          <p:cNvPr id="272" name="Google Shape;272;p40"/>
          <p:cNvCxnSpPr>
            <a:stCxn id="269" idx="3"/>
            <a:endCxn id="268" idx="2"/>
          </p:cNvCxnSpPr>
          <p:nvPr/>
        </p:nvCxnSpPr>
        <p:spPr>
          <a:xfrm flipH="1" rot="10800000">
            <a:off x="5266054" y="3681155"/>
            <a:ext cx="1360500" cy="283500"/>
          </a:xfrm>
          <a:prstGeom prst="curvedConnector2">
            <a:avLst/>
          </a:prstGeom>
          <a:noFill/>
          <a:ln cap="flat" cmpd="sng" w="38100">
            <a:solidFill>
              <a:srgbClr val="999999"/>
            </a:solidFill>
            <a:prstDash val="solid"/>
            <a:round/>
            <a:headEnd len="med" w="med" type="triangle"/>
            <a:tailEnd len="med" w="med" type="none"/>
          </a:ln>
        </p:spPr>
      </p:cxnSp>
      <p:cxnSp>
        <p:nvCxnSpPr>
          <p:cNvPr id="273" name="Google Shape;273;p40"/>
          <p:cNvCxnSpPr>
            <a:stCxn id="268" idx="0"/>
            <a:endCxn id="267" idx="2"/>
          </p:cNvCxnSpPr>
          <p:nvPr/>
        </p:nvCxnSpPr>
        <p:spPr>
          <a:xfrm rot="-5400000">
            <a:off x="6372650" y="2859713"/>
            <a:ext cx="508500" cy="600"/>
          </a:xfrm>
          <a:prstGeom prst="curvedConnector3">
            <a:avLst>
              <a:gd fmla="val 49986" name="adj1"/>
            </a:avLst>
          </a:prstGeom>
          <a:noFill/>
          <a:ln cap="flat" cmpd="sng" w="28575">
            <a:solidFill>
              <a:srgbClr val="999999"/>
            </a:solidFill>
            <a:prstDash val="solid"/>
            <a:round/>
            <a:headEnd len="med" w="med" type="triangle"/>
            <a:tailEnd len="med" w="med" type="triangle"/>
          </a:ln>
        </p:spPr>
      </p:cxnSp>
      <p:cxnSp>
        <p:nvCxnSpPr>
          <p:cNvPr id="274" name="Google Shape;274;p40"/>
          <p:cNvCxnSpPr>
            <a:stCxn id="267" idx="0"/>
            <a:endCxn id="266" idx="3"/>
          </p:cNvCxnSpPr>
          <p:nvPr/>
        </p:nvCxnSpPr>
        <p:spPr>
          <a:xfrm flipH="1" rot="5400000">
            <a:off x="6231050" y="1643429"/>
            <a:ext cx="544200" cy="246900"/>
          </a:xfrm>
          <a:prstGeom prst="curvedConnector2">
            <a:avLst/>
          </a:prstGeom>
          <a:noFill/>
          <a:ln cap="flat" cmpd="sng" w="38100">
            <a:solidFill>
              <a:srgbClr val="999999"/>
            </a:solidFill>
            <a:prstDash val="solid"/>
            <a:round/>
            <a:headEnd len="med" w="med" type="triangle"/>
            <a:tailEnd len="med" w="med" type="none"/>
          </a:ln>
        </p:spPr>
      </p:cxnSp>
      <p:cxnSp>
        <p:nvCxnSpPr>
          <p:cNvPr id="275" name="Google Shape;275;p40"/>
          <p:cNvCxnSpPr>
            <a:stCxn id="266" idx="1"/>
            <a:endCxn id="265" idx="3"/>
          </p:cNvCxnSpPr>
          <p:nvPr/>
        </p:nvCxnSpPr>
        <p:spPr>
          <a:xfrm flipH="1">
            <a:off x="4152296" y="1494641"/>
            <a:ext cx="839400" cy="600"/>
          </a:xfrm>
          <a:prstGeom prst="curvedConnector3">
            <a:avLst>
              <a:gd fmla="val 50000" name="adj1"/>
            </a:avLst>
          </a:prstGeom>
          <a:noFill/>
          <a:ln cap="flat" cmpd="sng" w="38100">
            <a:solidFill>
              <a:srgbClr val="999999"/>
            </a:solidFill>
            <a:prstDash val="solid"/>
            <a:round/>
            <a:headEnd len="med" w="med" type="triangle"/>
            <a:tailEnd len="med" w="med" type="triangle"/>
          </a:ln>
        </p:spPr>
      </p:cxnSp>
      <p:cxnSp>
        <p:nvCxnSpPr>
          <p:cNvPr id="276" name="Google Shape;276;p40"/>
          <p:cNvCxnSpPr>
            <a:stCxn id="270" idx="2"/>
            <a:endCxn id="269" idx="1"/>
          </p:cNvCxnSpPr>
          <p:nvPr/>
        </p:nvCxnSpPr>
        <p:spPr>
          <a:xfrm flipH="1" rot="-5400000">
            <a:off x="2787075" y="2873778"/>
            <a:ext cx="821100" cy="1360500"/>
          </a:xfrm>
          <a:prstGeom prst="curvedConnector2">
            <a:avLst/>
          </a:prstGeom>
          <a:noFill/>
          <a:ln cap="flat" cmpd="sng" w="38100">
            <a:solidFill>
              <a:srgbClr val="999999"/>
            </a:solidFill>
            <a:prstDash val="solid"/>
            <a:round/>
            <a:headEnd len="med" w="med" type="triangle"/>
            <a:tailEnd len="med" w="med" type="none"/>
          </a:ln>
        </p:spPr>
      </p:cxnSp>
      <p:sp>
        <p:nvSpPr>
          <p:cNvPr id="277" name="Google Shape;277;p40"/>
          <p:cNvSpPr txBox="1"/>
          <p:nvPr/>
        </p:nvSpPr>
        <p:spPr>
          <a:xfrm>
            <a:off x="6568650" y="699300"/>
            <a:ext cx="2452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Encode Sans SemiBold"/>
                <a:ea typeface="Encode Sans SemiBold"/>
                <a:cs typeface="Encode Sans SemiBold"/>
                <a:sym typeface="Encode Sans SemiBold"/>
              </a:rPr>
              <a:t>CRISP-DM: Cross-Industry Standard Process for Data Mining (2006)</a:t>
            </a:r>
            <a:endParaRPr>
              <a:latin typeface="Encode Sans SemiBold"/>
              <a:ea typeface="Encode Sans SemiBold"/>
              <a:cs typeface="Encode Sans SemiBold"/>
              <a:sym typeface="Encode Sans SemiBold"/>
            </a:endParaRPr>
          </a:p>
        </p:txBody>
      </p:sp>
      <p:grpSp>
        <p:nvGrpSpPr>
          <p:cNvPr id="278" name="Google Shape;278;p40"/>
          <p:cNvGrpSpPr/>
          <p:nvPr/>
        </p:nvGrpSpPr>
        <p:grpSpPr>
          <a:xfrm>
            <a:off x="1151425" y="2571650"/>
            <a:ext cx="6940500" cy="119100"/>
            <a:chOff x="1151425" y="2571650"/>
            <a:chExt cx="6940500" cy="119100"/>
          </a:xfrm>
        </p:grpSpPr>
        <p:cxnSp>
          <p:nvCxnSpPr>
            <p:cNvPr id="279" name="Google Shape;279;p40"/>
            <p:cNvCxnSpPr/>
            <p:nvPr/>
          </p:nvCxnSpPr>
          <p:spPr>
            <a:xfrm flipH="1" rot="-5400000">
              <a:off x="4621375" y="-898300"/>
              <a:ext cx="600" cy="6940500"/>
            </a:xfrm>
            <a:prstGeom prst="curvedConnector3">
              <a:avLst>
                <a:gd fmla="val -290516667" name="adj1"/>
              </a:avLst>
            </a:prstGeom>
            <a:noFill/>
            <a:ln cap="flat" cmpd="sng" w="28575">
              <a:solidFill>
                <a:srgbClr val="999999"/>
              </a:solidFill>
              <a:prstDash val="solid"/>
              <a:round/>
              <a:headEnd len="med" w="med" type="none"/>
              <a:tailEnd len="med" w="med" type="triangle"/>
            </a:ln>
          </p:spPr>
        </p:cxnSp>
        <p:cxnSp>
          <p:nvCxnSpPr>
            <p:cNvPr id="280" name="Google Shape;280;p40"/>
            <p:cNvCxnSpPr/>
            <p:nvPr/>
          </p:nvCxnSpPr>
          <p:spPr>
            <a:xfrm flipH="1" rot="-5400000">
              <a:off x="4621375" y="-779800"/>
              <a:ext cx="600" cy="6940500"/>
            </a:xfrm>
            <a:prstGeom prst="curvedConnector3">
              <a:avLst>
                <a:gd fmla="val 292320833" name="adj1"/>
              </a:avLst>
            </a:prstGeom>
            <a:noFill/>
            <a:ln cap="flat" cmpd="sng" w="28575">
              <a:solidFill>
                <a:srgbClr val="999999"/>
              </a:solidFill>
              <a:prstDash val="solid"/>
              <a:round/>
              <a:headEnd len="med" w="med" type="triangle"/>
              <a:tailEnd len="med" w="med" type="none"/>
            </a:ln>
          </p:spPr>
        </p:cxnSp>
      </p:grpSp>
      <p:cxnSp>
        <p:nvCxnSpPr>
          <p:cNvPr id="281" name="Google Shape;281;p40"/>
          <p:cNvCxnSpPr/>
          <p:nvPr/>
        </p:nvCxnSpPr>
        <p:spPr>
          <a:xfrm flipH="1" rot="-5400000">
            <a:off x="3063596" y="2172753"/>
            <a:ext cx="1903200" cy="1113900"/>
          </a:xfrm>
          <a:prstGeom prst="curvedConnector3">
            <a:avLst>
              <a:gd fmla="val 77320" name="adj1"/>
            </a:avLst>
          </a:prstGeom>
          <a:noFill/>
          <a:ln cap="flat" cmpd="sng" w="38100">
            <a:solidFill>
              <a:srgbClr val="999999"/>
            </a:solidFill>
            <a:prstDash val="solid"/>
            <a:round/>
            <a:headEnd len="med" w="med" type="triangle"/>
            <a:tailEnd len="med" w="med" type="none"/>
          </a:ln>
        </p:spPr>
      </p:cxnSp>
      <p:sp>
        <p:nvSpPr>
          <p:cNvPr id="282" name="Google Shape;282;p40"/>
          <p:cNvSpPr txBox="1"/>
          <p:nvPr/>
        </p:nvSpPr>
        <p:spPr>
          <a:xfrm>
            <a:off x="148664" y="2331698"/>
            <a:ext cx="4368900" cy="885900"/>
          </a:xfrm>
          <a:prstGeom prst="rect">
            <a:avLst/>
          </a:prstGeom>
          <a:solidFill>
            <a:srgbClr val="FFFFFF"/>
          </a:solidFill>
          <a:ln cap="flat" cmpd="sng" w="19050">
            <a:solidFill>
              <a:srgbClr val="FF0000"/>
            </a:solidFill>
            <a:prstDash val="solid"/>
            <a:round/>
            <a:headEnd len="sm" w="sm" type="none"/>
            <a:tailEnd len="sm" w="sm" type="none"/>
          </a:ln>
          <a:effectLst>
            <a:outerShdw blurRad="457200" rotWithShape="0" algn="bl" dir="2400000" dist="190500">
              <a:srgbClr val="000000">
                <a:alpha val="50000"/>
              </a:srgbClr>
            </a:outerShdw>
          </a:effectLst>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¿Qué problema queremos resolver?</a:t>
            </a:r>
            <a:endParaRPr sz="1600">
              <a:solidFill>
                <a:srgbClr val="674EA7"/>
              </a:solidFill>
              <a:latin typeface="Encode Sans SemiBold"/>
              <a:ea typeface="Encode Sans SemiBold"/>
              <a:cs typeface="Encode Sans SemiBold"/>
              <a:sym typeface="Encode Sans SemiBold"/>
            </a:endParaRPr>
          </a:p>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¿Qué datos podemos conseguir?</a:t>
            </a:r>
            <a:endParaRPr sz="1600">
              <a:solidFill>
                <a:srgbClr val="674EA7"/>
              </a:solidFill>
              <a:latin typeface="Encode Sans SemiBold"/>
              <a:ea typeface="Encode Sans SemiBold"/>
              <a:cs typeface="Encode Sans SemiBold"/>
              <a:sym typeface="Encode Sans SemiBold"/>
            </a:endParaRPr>
          </a:p>
        </p:txBody>
      </p:sp>
      <p:sp>
        <p:nvSpPr>
          <p:cNvPr id="283" name="Google Shape;283;p40"/>
          <p:cNvSpPr txBox="1"/>
          <p:nvPr/>
        </p:nvSpPr>
        <p:spPr>
          <a:xfrm>
            <a:off x="4680100" y="2179300"/>
            <a:ext cx="4368900" cy="1153200"/>
          </a:xfrm>
          <a:prstGeom prst="rect">
            <a:avLst/>
          </a:prstGeom>
          <a:solidFill>
            <a:srgbClr val="FFFFFF"/>
          </a:solidFill>
          <a:ln cap="flat" cmpd="sng" w="19050">
            <a:solidFill>
              <a:srgbClr val="FF0000"/>
            </a:solidFill>
            <a:prstDash val="solid"/>
            <a:round/>
            <a:headEnd len="sm" w="sm" type="none"/>
            <a:tailEnd len="sm" w="sm" type="none"/>
          </a:ln>
          <a:effectLst>
            <a:outerShdw blurRad="457200" rotWithShape="0" algn="bl" dir="2400000" dist="190500">
              <a:srgbClr val="000000">
                <a:alpha val="50000"/>
              </a:srgbClr>
            </a:outerShdw>
          </a:effectLst>
        </p:spPr>
        <p:txBody>
          <a:bodyPr anchorCtr="0" anchor="t" bIns="91425" lIns="91425" spcFirstLastPara="1" rIns="91425" wrap="square" tIns="91425">
            <a:normAutofit lnSpcReduction="10000"/>
          </a:bodyPr>
          <a:lstStyle/>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Analizar los datos, explorarlos</a:t>
            </a:r>
            <a:endParaRPr sz="1600">
              <a:solidFill>
                <a:srgbClr val="674EA7"/>
              </a:solidFill>
              <a:latin typeface="Encode Sans SemiBold"/>
              <a:ea typeface="Encode Sans SemiBold"/>
              <a:cs typeface="Encode Sans SemiBold"/>
              <a:sym typeface="Encode Sans SemiBold"/>
            </a:endParaRPr>
          </a:p>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¿Qué podemos hacer con ellos?</a:t>
            </a:r>
            <a:endParaRPr sz="1600">
              <a:solidFill>
                <a:srgbClr val="674EA7"/>
              </a:solidFill>
              <a:latin typeface="Encode Sans SemiBold"/>
              <a:ea typeface="Encode Sans SemiBold"/>
              <a:cs typeface="Encode Sans SemiBold"/>
              <a:sym typeface="Encode Sans SemiBold"/>
            </a:endParaRPr>
          </a:p>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¿Qué modelos podemos aplicar?</a:t>
            </a:r>
            <a:endParaRPr sz="1600">
              <a:solidFill>
                <a:srgbClr val="674EA7"/>
              </a:solidFill>
              <a:latin typeface="Encode Sans SemiBold"/>
              <a:ea typeface="Encode Sans SemiBold"/>
              <a:cs typeface="Encode Sans SemiBold"/>
              <a:sym typeface="Encode Sans SemiBo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9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10" name="Google Shape;1110;p94"/>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Conjuntos de datos linealmente separables</a:t>
            </a:r>
            <a:endParaRPr sz="500"/>
          </a:p>
        </p:txBody>
      </p:sp>
      <p:pic>
        <p:nvPicPr>
          <p:cNvPr descr="desconocido.png" id="1111" name="Google Shape;1111;p94"/>
          <p:cNvPicPr preferRelativeResize="0"/>
          <p:nvPr/>
        </p:nvPicPr>
        <p:blipFill rotWithShape="1">
          <a:blip r:embed="rId3">
            <a:alphaModFix/>
          </a:blip>
          <a:srcRect b="0" l="0" r="0" t="0"/>
          <a:stretch/>
        </p:blipFill>
        <p:spPr>
          <a:xfrm>
            <a:off x="269081" y="1281113"/>
            <a:ext cx="4159296" cy="3494163"/>
          </a:xfrm>
          <a:prstGeom prst="rect">
            <a:avLst/>
          </a:prstGeom>
          <a:noFill/>
          <a:ln>
            <a:noFill/>
          </a:ln>
        </p:spPr>
      </p:pic>
      <p:sp>
        <p:nvSpPr>
          <p:cNvPr id="1112" name="Google Shape;1112;p9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9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18" name="Google Shape;1118;p95"/>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El perceptron</a:t>
            </a:r>
            <a:endParaRPr sz="500"/>
          </a:p>
        </p:txBody>
      </p:sp>
      <p:grpSp>
        <p:nvGrpSpPr>
          <p:cNvPr id="1119" name="Google Shape;1119;p95"/>
          <p:cNvGrpSpPr/>
          <p:nvPr/>
        </p:nvGrpSpPr>
        <p:grpSpPr>
          <a:xfrm>
            <a:off x="1324962" y="787450"/>
            <a:ext cx="5377920" cy="3052549"/>
            <a:chOff x="1524752" y="67538"/>
            <a:chExt cx="14341120" cy="8140131"/>
          </a:xfrm>
        </p:grpSpPr>
        <p:pic>
          <p:nvPicPr>
            <p:cNvPr descr="Image" id="1120" name="Google Shape;1120;p95"/>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1121" name="Google Shape;1121;p95"/>
            <p:cNvCxnSpPr/>
            <p:nvPr/>
          </p:nvCxnSpPr>
          <p:spPr>
            <a:xfrm>
              <a:off x="5030768" y="3314699"/>
              <a:ext cx="1269900" cy="1269900"/>
            </a:xfrm>
            <a:prstGeom prst="straightConnector1">
              <a:avLst/>
            </a:prstGeom>
            <a:solidFill>
              <a:srgbClr val="FFFFFF"/>
            </a:solidFill>
            <a:ln>
              <a:noFill/>
            </a:ln>
          </p:spPr>
        </p:cxnSp>
      </p:grpSp>
      <p:pic>
        <p:nvPicPr>
          <p:cNvPr descr="Image" id="1122" name="Google Shape;1122;p95"/>
          <p:cNvPicPr preferRelativeResize="0"/>
          <p:nvPr/>
        </p:nvPicPr>
        <p:blipFill rotWithShape="1">
          <a:blip r:embed="rId4">
            <a:alphaModFix/>
          </a:blip>
          <a:srcRect b="0" l="4131" r="0" t="5303"/>
          <a:stretch/>
        </p:blipFill>
        <p:spPr>
          <a:xfrm>
            <a:off x="4261866" y="2707153"/>
            <a:ext cx="3208200" cy="1670377"/>
          </a:xfrm>
          <a:prstGeom prst="rect">
            <a:avLst/>
          </a:prstGeom>
          <a:noFill/>
          <a:ln>
            <a:noFill/>
          </a:ln>
        </p:spPr>
      </p:pic>
      <p:sp>
        <p:nvSpPr>
          <p:cNvPr id="1123" name="Google Shape;1123;p95"/>
          <p:cNvSpPr txBox="1"/>
          <p:nvPr/>
        </p:nvSpPr>
        <p:spPr>
          <a:xfrm>
            <a:off x="3107976" y="4334500"/>
            <a:ext cx="53778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Ejemplo de una respuesta binária (si/no): la función escalón</a:t>
            </a:r>
            <a:endParaRPr sz="500"/>
          </a:p>
        </p:txBody>
      </p:sp>
      <p:sp>
        <p:nvSpPr>
          <p:cNvPr id="1124" name="Google Shape;1124;p95"/>
          <p:cNvSpPr txBox="1"/>
          <p:nvPr/>
        </p:nvSpPr>
        <p:spPr>
          <a:xfrm>
            <a:off x="1473972" y="3826950"/>
            <a:ext cx="1850400" cy="7776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entradas</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(características)</a:t>
            </a:r>
            <a:endParaRPr sz="500"/>
          </a:p>
          <a:p>
            <a:pPr indent="0" lvl="0" marL="0" marR="0" rtl="0" algn="ctr">
              <a:lnSpc>
                <a:spcPct val="100000"/>
              </a:lnSpc>
              <a:spcBef>
                <a:spcPts val="0"/>
              </a:spcBef>
              <a:spcAft>
                <a:spcPts val="0"/>
              </a:spcAft>
              <a:buClr>
                <a:srgbClr val="000000"/>
              </a:buClr>
              <a:buSzPts val="1900"/>
              <a:buFont typeface="Times New Roman"/>
              <a:buNone/>
            </a:pPr>
            <a:r>
              <a:rPr b="0" i="1" lang="en" sz="1900" u="none" cap="none" strike="noStrike">
                <a:solidFill>
                  <a:srgbClr val="000000"/>
                </a:solidFill>
                <a:latin typeface="Times New Roman"/>
                <a:ea typeface="Times New Roman"/>
                <a:cs typeface="Times New Roman"/>
                <a:sym typeface="Times New Roman"/>
              </a:rPr>
              <a:t>x</a:t>
            </a:r>
            <a:r>
              <a:rPr b="0" baseline="-25000" i="0" lang="en" sz="1900" u="none" cap="none" strike="noStrike">
                <a:solidFill>
                  <a:srgbClr val="000000"/>
                </a:solidFill>
                <a:latin typeface="Times New Roman"/>
                <a:ea typeface="Times New Roman"/>
                <a:cs typeface="Times New Roman"/>
                <a:sym typeface="Times New Roman"/>
              </a:rPr>
              <a:t>i</a:t>
            </a:r>
            <a:endParaRPr sz="500"/>
          </a:p>
        </p:txBody>
      </p:sp>
      <p:sp>
        <p:nvSpPr>
          <p:cNvPr id="1125" name="Google Shape;1125;p95"/>
          <p:cNvSpPr txBox="1"/>
          <p:nvPr/>
        </p:nvSpPr>
        <p:spPr>
          <a:xfrm>
            <a:off x="3422252" y="3506800"/>
            <a:ext cx="544500" cy="5619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pesos</a:t>
            </a:r>
            <a:endParaRPr sz="500"/>
          </a:p>
          <a:p>
            <a:pPr indent="0" lvl="0" marL="0" marR="0" rtl="0" algn="ctr">
              <a:lnSpc>
                <a:spcPct val="100000"/>
              </a:lnSpc>
              <a:spcBef>
                <a:spcPts val="0"/>
              </a:spcBef>
              <a:spcAft>
                <a:spcPts val="0"/>
              </a:spcAft>
              <a:buClr>
                <a:srgbClr val="000000"/>
              </a:buClr>
              <a:buSzPts val="1900"/>
              <a:buFont typeface="Times New Roman"/>
              <a:buNone/>
            </a:pPr>
            <a:r>
              <a:rPr b="0" i="1" lang="en" sz="1900" u="none" cap="none" strike="noStrike">
                <a:solidFill>
                  <a:srgbClr val="000000"/>
                </a:solidFill>
                <a:latin typeface="Times New Roman"/>
                <a:ea typeface="Times New Roman"/>
                <a:cs typeface="Times New Roman"/>
                <a:sym typeface="Times New Roman"/>
              </a:rPr>
              <a:t>w</a:t>
            </a:r>
            <a:r>
              <a:rPr b="0" baseline="-25000" i="0" lang="en" sz="1900" u="none" cap="none" strike="noStrike">
                <a:solidFill>
                  <a:srgbClr val="000000"/>
                </a:solidFill>
                <a:latin typeface="Times New Roman"/>
                <a:ea typeface="Times New Roman"/>
                <a:cs typeface="Times New Roman"/>
                <a:sym typeface="Times New Roman"/>
              </a:rPr>
              <a:t>i</a:t>
            </a:r>
            <a:endParaRPr sz="500"/>
          </a:p>
        </p:txBody>
      </p:sp>
      <p:pic>
        <p:nvPicPr>
          <p:cNvPr descr="Image" id="1126" name="Google Shape;1126;p95"/>
          <p:cNvPicPr preferRelativeResize="0"/>
          <p:nvPr/>
        </p:nvPicPr>
        <p:blipFill rotWithShape="1">
          <a:blip r:embed="rId5">
            <a:alphaModFix/>
          </a:blip>
          <a:srcRect b="0" l="0" r="0" t="0"/>
          <a:stretch/>
        </p:blipFill>
        <p:spPr>
          <a:xfrm>
            <a:off x="4008187" y="728060"/>
            <a:ext cx="1470658" cy="490220"/>
          </a:xfrm>
          <a:prstGeom prst="rect">
            <a:avLst/>
          </a:prstGeom>
          <a:noFill/>
          <a:ln>
            <a:noFill/>
          </a:ln>
        </p:spPr>
      </p:pic>
      <p:sp>
        <p:nvSpPr>
          <p:cNvPr id="1127" name="Google Shape;1127;p95"/>
          <p:cNvSpPr txBox="1"/>
          <p:nvPr/>
        </p:nvSpPr>
        <p:spPr>
          <a:xfrm>
            <a:off x="6458976" y="739650"/>
            <a:ext cx="12456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433FF"/>
              </a:buClr>
              <a:buSzPts val="1400"/>
              <a:buFont typeface="Saira"/>
              <a:buNone/>
            </a:pPr>
            <a:r>
              <a:rPr b="0" i="0" lang="en" sz="1400" u="none" cap="none" strike="noStrike">
                <a:solidFill>
                  <a:srgbClr val="0433FF"/>
                </a:solidFill>
                <a:latin typeface="Saira"/>
                <a:ea typeface="Saira"/>
                <a:cs typeface="Saira"/>
                <a:sym typeface="Saira"/>
              </a:rPr>
              <a:t>clasificación</a:t>
            </a:r>
            <a:endParaRPr sz="500"/>
          </a:p>
        </p:txBody>
      </p:sp>
      <p:sp>
        <p:nvSpPr>
          <p:cNvPr id="1128" name="Google Shape;1128;p95"/>
          <p:cNvSpPr txBox="1"/>
          <p:nvPr/>
        </p:nvSpPr>
        <p:spPr>
          <a:xfrm>
            <a:off x="6211673" y="3405040"/>
            <a:ext cx="719700" cy="5541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función</a:t>
            </a:r>
            <a:endParaRPr sz="500"/>
          </a:p>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a:t>
            </a:r>
            <a:r>
              <a:rPr lang="en" sz="1200">
                <a:latin typeface="Saira"/>
                <a:ea typeface="Saira"/>
                <a:cs typeface="Saira"/>
                <a:sym typeface="Saira"/>
              </a:rPr>
              <a:t>E</a:t>
            </a:r>
            <a:r>
              <a:rPr b="0" i="0" lang="en" sz="1200" u="none" cap="none" strike="noStrike">
                <a:solidFill>
                  <a:srgbClr val="000000"/>
                </a:solidFill>
                <a:latin typeface="Saira"/>
                <a:ea typeface="Saira"/>
                <a:cs typeface="Saira"/>
                <a:sym typeface="Saira"/>
              </a:rPr>
              <a:t>scalón</a:t>
            </a:r>
            <a:endParaRPr b="0" i="0" sz="1200" u="none" cap="none" strike="noStrike">
              <a:solidFill>
                <a:srgbClr val="000000"/>
              </a:solidFill>
              <a:latin typeface="Saira"/>
              <a:ea typeface="Saira"/>
              <a:cs typeface="Saira"/>
              <a:sym typeface="Saira"/>
            </a:endParaRPr>
          </a:p>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a:t>
            </a:r>
            <a:endParaRPr sz="500"/>
          </a:p>
        </p:txBody>
      </p:sp>
      <p:sp>
        <p:nvSpPr>
          <p:cNvPr id="1129" name="Google Shape;1129;p95"/>
          <p:cNvSpPr txBox="1"/>
          <p:nvPr/>
        </p:nvSpPr>
        <p:spPr>
          <a:xfrm>
            <a:off x="5664341" y="2675518"/>
            <a:ext cx="499800" cy="2154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salida</a:t>
            </a:r>
            <a:endParaRPr sz="500"/>
          </a:p>
        </p:txBody>
      </p:sp>
      <p:sp>
        <p:nvSpPr>
          <p:cNvPr id="1130" name="Google Shape;1130;p95"/>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1131" name="Google Shape;1131;p95"/>
          <p:cNvSpPr txBox="1"/>
          <p:nvPr/>
        </p:nvSpPr>
        <p:spPr>
          <a:xfrm>
            <a:off x="5809873" y="1709300"/>
            <a:ext cx="1015200" cy="4926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descr="desconocido.png" id="1137" name="Google Shape;1137;p96"/>
          <p:cNvPicPr preferRelativeResize="0"/>
          <p:nvPr/>
        </p:nvPicPr>
        <p:blipFill rotWithShape="1">
          <a:blip r:embed="rId3">
            <a:alphaModFix/>
          </a:blip>
          <a:srcRect b="0" l="0" r="0" t="0"/>
          <a:stretch/>
        </p:blipFill>
        <p:spPr>
          <a:xfrm>
            <a:off x="269081" y="1281113"/>
            <a:ext cx="4159296" cy="3494163"/>
          </a:xfrm>
          <a:prstGeom prst="rect">
            <a:avLst/>
          </a:prstGeom>
          <a:noFill/>
          <a:ln>
            <a:noFill/>
          </a:ln>
        </p:spPr>
      </p:pic>
      <p:pic>
        <p:nvPicPr>
          <p:cNvPr descr="desconocido.png" id="1138" name="Google Shape;1138;p96"/>
          <p:cNvPicPr preferRelativeResize="0"/>
          <p:nvPr/>
        </p:nvPicPr>
        <p:blipFill rotWithShape="1">
          <a:blip r:embed="rId4">
            <a:alphaModFix/>
          </a:blip>
          <a:srcRect b="0" l="0" r="0" t="0"/>
          <a:stretch/>
        </p:blipFill>
        <p:spPr>
          <a:xfrm>
            <a:off x="4647302" y="1427447"/>
            <a:ext cx="3378875" cy="3494163"/>
          </a:xfrm>
          <a:prstGeom prst="rect">
            <a:avLst/>
          </a:prstGeom>
          <a:noFill/>
          <a:ln>
            <a:noFill/>
          </a:ln>
        </p:spPr>
      </p:pic>
      <p:sp>
        <p:nvSpPr>
          <p:cNvPr id="1139" name="Google Shape;1139;p96"/>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Conjuntos de datos linealmente separables</a:t>
            </a:r>
            <a:endParaRPr sz="500"/>
          </a:p>
        </p:txBody>
      </p:sp>
      <p:sp>
        <p:nvSpPr>
          <p:cNvPr id="1140" name="Google Shape;1140;p96"/>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46" name="Google Shape;1146;p97"/>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Regresión logística</a:t>
            </a:r>
            <a:endParaRPr sz="500"/>
          </a:p>
        </p:txBody>
      </p:sp>
      <p:grpSp>
        <p:nvGrpSpPr>
          <p:cNvPr id="1147" name="Google Shape;1147;p97"/>
          <p:cNvGrpSpPr/>
          <p:nvPr/>
        </p:nvGrpSpPr>
        <p:grpSpPr>
          <a:xfrm>
            <a:off x="1324962" y="787450"/>
            <a:ext cx="5377920" cy="3052549"/>
            <a:chOff x="1524752" y="67538"/>
            <a:chExt cx="14341120" cy="8140131"/>
          </a:xfrm>
        </p:grpSpPr>
        <p:pic>
          <p:nvPicPr>
            <p:cNvPr descr="Image" id="1148" name="Google Shape;1148;p97"/>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1149" name="Google Shape;1149;p97"/>
            <p:cNvCxnSpPr/>
            <p:nvPr/>
          </p:nvCxnSpPr>
          <p:spPr>
            <a:xfrm>
              <a:off x="5030768" y="3314699"/>
              <a:ext cx="1269900" cy="1269900"/>
            </a:xfrm>
            <a:prstGeom prst="straightConnector1">
              <a:avLst/>
            </a:prstGeom>
            <a:solidFill>
              <a:srgbClr val="FFFFFF"/>
            </a:solidFill>
            <a:ln>
              <a:noFill/>
            </a:ln>
          </p:spPr>
        </p:cxnSp>
      </p:grpSp>
      <p:pic>
        <p:nvPicPr>
          <p:cNvPr descr="Image" id="1150" name="Google Shape;1150;p97"/>
          <p:cNvPicPr preferRelativeResize="0"/>
          <p:nvPr/>
        </p:nvPicPr>
        <p:blipFill rotWithShape="1">
          <a:blip r:embed="rId4">
            <a:alphaModFix/>
          </a:blip>
          <a:srcRect b="0" l="0" r="0" t="0"/>
          <a:stretch/>
        </p:blipFill>
        <p:spPr>
          <a:xfrm>
            <a:off x="4008187" y="728060"/>
            <a:ext cx="1470658" cy="490220"/>
          </a:xfrm>
          <a:prstGeom prst="rect">
            <a:avLst/>
          </a:prstGeom>
          <a:noFill/>
          <a:ln>
            <a:noFill/>
          </a:ln>
        </p:spPr>
      </p:pic>
      <p:sp>
        <p:nvSpPr>
          <p:cNvPr id="1151" name="Google Shape;1151;p97"/>
          <p:cNvSpPr txBox="1"/>
          <p:nvPr/>
        </p:nvSpPr>
        <p:spPr>
          <a:xfrm>
            <a:off x="6458978" y="739650"/>
            <a:ext cx="1470600" cy="2697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433FF"/>
              </a:buClr>
              <a:buSzPts val="1400"/>
              <a:buFont typeface="Saira"/>
              <a:buNone/>
            </a:pPr>
            <a:r>
              <a:rPr b="0" i="0" lang="en" sz="1400" u="none" cap="none" strike="noStrike">
                <a:solidFill>
                  <a:srgbClr val="0433FF"/>
                </a:solidFill>
                <a:latin typeface="Saira"/>
                <a:ea typeface="Saira"/>
                <a:cs typeface="Saira"/>
                <a:sym typeface="Saira"/>
              </a:rPr>
              <a:t>clasificación</a:t>
            </a:r>
            <a:endParaRPr sz="500"/>
          </a:p>
        </p:txBody>
      </p:sp>
      <p:sp>
        <p:nvSpPr>
          <p:cNvPr id="1152" name="Google Shape;1152;p97"/>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1153" name="Google Shape;1153;p97"/>
          <p:cNvSpPr txBox="1"/>
          <p:nvPr/>
        </p:nvSpPr>
        <p:spPr>
          <a:xfrm>
            <a:off x="1070125" y="3831625"/>
            <a:ext cx="3365700" cy="7005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Para assignar una "probabilidad"</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(y para suavidad/diferenciabilidad):</a:t>
            </a:r>
            <a:endParaRPr sz="500"/>
          </a:p>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función sigmoide</a:t>
            </a:r>
            <a:endParaRPr sz="500"/>
          </a:p>
        </p:txBody>
      </p:sp>
      <p:pic>
        <p:nvPicPr>
          <p:cNvPr descr="Image" id="1154" name="Google Shape;1154;p97"/>
          <p:cNvPicPr preferRelativeResize="0"/>
          <p:nvPr/>
        </p:nvPicPr>
        <p:blipFill rotWithShape="1">
          <a:blip r:embed="rId5">
            <a:alphaModFix/>
          </a:blip>
          <a:srcRect b="0" l="3325" r="0" t="1931"/>
          <a:stretch/>
        </p:blipFill>
        <p:spPr>
          <a:xfrm>
            <a:off x="4526463" y="2630112"/>
            <a:ext cx="3048248" cy="1998732"/>
          </a:xfrm>
          <a:prstGeom prst="rect">
            <a:avLst/>
          </a:prstGeom>
          <a:noFill/>
          <a:ln>
            <a:noFill/>
          </a:ln>
        </p:spPr>
      </p:pic>
      <p:sp>
        <p:nvSpPr>
          <p:cNvPr id="1155" name="Google Shape;1155;p97"/>
          <p:cNvSpPr txBox="1"/>
          <p:nvPr/>
        </p:nvSpPr>
        <p:spPr>
          <a:xfrm>
            <a:off x="6936469" y="2854997"/>
            <a:ext cx="907800" cy="571200"/>
          </a:xfrm>
          <a:prstGeom prst="rect">
            <a:avLst/>
          </a:prstGeom>
          <a:noFill/>
          <a:ln cap="flat" cmpd="sng" w="50800">
            <a:solidFill>
              <a:srgbClr val="FF2600"/>
            </a:solidFill>
            <a:prstDash val="dot"/>
            <a:miter lim="400000"/>
            <a:headEnd len="sm" w="sm" type="none"/>
            <a:tailEnd len="sm" w="sm" type="none"/>
          </a:ln>
        </p:spPr>
        <p:txBody>
          <a:bodyPr anchorCtr="0" anchor="ctr" bIns="26775" lIns="26775" spcFirstLastPara="1" rIns="26775" wrap="square" tIns="26775">
            <a:spAutoFit/>
          </a:bodyPr>
          <a:lstStyle/>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función de</a:t>
            </a:r>
            <a:endParaRPr sz="500"/>
          </a:p>
          <a:p>
            <a:pPr indent="0" lvl="0" marL="0" marR="0" rtl="0" algn="ctr">
              <a:lnSpc>
                <a:spcPct val="8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acivación</a:t>
            </a:r>
            <a:endParaRPr sz="500"/>
          </a:p>
        </p:txBody>
      </p:sp>
      <p:sp>
        <p:nvSpPr>
          <p:cNvPr id="1156" name="Google Shape;1156;p97"/>
          <p:cNvSpPr txBox="1"/>
          <p:nvPr/>
        </p:nvSpPr>
        <p:spPr>
          <a:xfrm>
            <a:off x="6466368" y="3645809"/>
            <a:ext cx="1725600" cy="5541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función umbral/escalón  </a:t>
            </a:r>
            <a:endParaRPr sz="500"/>
          </a:p>
          <a:p>
            <a:pPr indent="0" lvl="0" marL="0" marR="0" rtl="0" algn="l">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función sigmoide</a:t>
            </a:r>
            <a:endParaRPr sz="500"/>
          </a:p>
          <a:p>
            <a:pPr indent="0" lvl="0" marL="0" marR="0" rtl="0" algn="ctr">
              <a:lnSpc>
                <a:spcPct val="100000"/>
              </a:lnSpc>
              <a:spcBef>
                <a:spcPts val="0"/>
              </a:spcBef>
              <a:spcAft>
                <a:spcPts val="0"/>
              </a:spcAft>
              <a:buClr>
                <a:srgbClr val="000000"/>
              </a:buClr>
              <a:buSzPts val="1200"/>
              <a:buFont typeface="Saira"/>
              <a:buNone/>
            </a:pPr>
            <a:r>
              <a:rPr b="0" i="0" lang="en" sz="1200" u="none" cap="none" strike="noStrike">
                <a:solidFill>
                  <a:srgbClr val="000000"/>
                </a:solidFill>
                <a:latin typeface="Saira"/>
                <a:ea typeface="Saira"/>
                <a:cs typeface="Saira"/>
                <a:sym typeface="Saira"/>
              </a:rPr>
              <a:t>  </a:t>
            </a:r>
            <a:endParaRPr sz="500"/>
          </a:p>
        </p:txBody>
      </p:sp>
      <p:sp>
        <p:nvSpPr>
          <p:cNvPr id="1157" name="Google Shape;1157;p97"/>
          <p:cNvSpPr txBox="1"/>
          <p:nvPr/>
        </p:nvSpPr>
        <p:spPr>
          <a:xfrm>
            <a:off x="5809872" y="1709300"/>
            <a:ext cx="1126500" cy="4926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pic>
        <p:nvPicPr>
          <p:cNvPr id="1158" name="Google Shape;1158;p97"/>
          <p:cNvPicPr preferRelativeResize="0"/>
          <p:nvPr/>
        </p:nvPicPr>
        <p:blipFill>
          <a:blip r:embed="rId6">
            <a:alphaModFix/>
          </a:blip>
          <a:stretch>
            <a:fillRect/>
          </a:stretch>
        </p:blipFill>
        <p:spPr>
          <a:xfrm>
            <a:off x="4879450" y="4435675"/>
            <a:ext cx="3574380" cy="700500"/>
          </a:xfrm>
          <a:prstGeom prst="rect">
            <a:avLst/>
          </a:prstGeom>
          <a:noFill/>
          <a:ln>
            <a:noFill/>
          </a:ln>
        </p:spPr>
      </p:pic>
      <p:sp>
        <p:nvSpPr>
          <p:cNvPr id="1159" name="Google Shape;1159;p97"/>
          <p:cNvSpPr txBox="1"/>
          <p:nvPr/>
        </p:nvSpPr>
        <p:spPr>
          <a:xfrm>
            <a:off x="3140475" y="4660300"/>
            <a:ext cx="564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Función de pérdida!</a:t>
            </a:r>
            <a:endParaRPr>
              <a:latin typeface="Encode Sans SemiBold"/>
              <a:ea typeface="Encode Sans SemiBold"/>
              <a:cs typeface="Encode Sans SemiBold"/>
              <a:sym typeface="Encode Sans SemiBo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65" name="Google Shape;1165;p98"/>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Regresión lineal</a:t>
            </a:r>
            <a:endParaRPr sz="500"/>
          </a:p>
        </p:txBody>
      </p:sp>
      <p:grpSp>
        <p:nvGrpSpPr>
          <p:cNvPr id="1166" name="Google Shape;1166;p98"/>
          <p:cNvGrpSpPr/>
          <p:nvPr/>
        </p:nvGrpSpPr>
        <p:grpSpPr>
          <a:xfrm>
            <a:off x="1324962" y="787450"/>
            <a:ext cx="5377920" cy="3052549"/>
            <a:chOff x="1524752" y="67538"/>
            <a:chExt cx="14341120" cy="8140131"/>
          </a:xfrm>
        </p:grpSpPr>
        <p:pic>
          <p:nvPicPr>
            <p:cNvPr descr="Image" id="1167" name="Google Shape;1167;p98"/>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1168" name="Google Shape;1168;p98"/>
            <p:cNvCxnSpPr/>
            <p:nvPr/>
          </p:nvCxnSpPr>
          <p:spPr>
            <a:xfrm>
              <a:off x="5030768" y="3314699"/>
              <a:ext cx="1269900" cy="1269900"/>
            </a:xfrm>
            <a:prstGeom prst="straightConnector1">
              <a:avLst/>
            </a:prstGeom>
            <a:solidFill>
              <a:srgbClr val="FFFFFF"/>
            </a:solidFill>
            <a:ln>
              <a:noFill/>
            </a:ln>
          </p:spPr>
        </p:cxnSp>
      </p:grpSp>
      <p:pic>
        <p:nvPicPr>
          <p:cNvPr descr="Image" id="1169" name="Google Shape;1169;p98"/>
          <p:cNvPicPr preferRelativeResize="0"/>
          <p:nvPr/>
        </p:nvPicPr>
        <p:blipFill rotWithShape="1">
          <a:blip r:embed="rId4">
            <a:alphaModFix/>
          </a:blip>
          <a:srcRect b="0" l="0" r="0" t="0"/>
          <a:stretch/>
        </p:blipFill>
        <p:spPr>
          <a:xfrm>
            <a:off x="4008187" y="728060"/>
            <a:ext cx="1470658" cy="490220"/>
          </a:xfrm>
          <a:prstGeom prst="rect">
            <a:avLst/>
          </a:prstGeom>
          <a:noFill/>
          <a:ln>
            <a:noFill/>
          </a:ln>
        </p:spPr>
      </p:pic>
      <p:sp>
        <p:nvSpPr>
          <p:cNvPr id="1170" name="Google Shape;1170;p98"/>
          <p:cNvSpPr txBox="1"/>
          <p:nvPr/>
        </p:nvSpPr>
        <p:spPr>
          <a:xfrm>
            <a:off x="5809871" y="1709300"/>
            <a:ext cx="1307700" cy="4926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sp>
        <p:nvSpPr>
          <p:cNvPr id="1171" name="Google Shape;1171;p98"/>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1172" name="Google Shape;1172;p98"/>
          <p:cNvSpPr txBox="1"/>
          <p:nvPr/>
        </p:nvSpPr>
        <p:spPr>
          <a:xfrm>
            <a:off x="4716805" y="2998070"/>
            <a:ext cx="3681300" cy="7005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Nota: para una función de activación lineal, </a:t>
            </a:r>
            <a:r>
              <a:rPr b="0" i="1" lang="en" sz="1400" u="none" cap="none" strike="noStrike">
                <a:solidFill>
                  <a:srgbClr val="000000"/>
                </a:solidFill>
                <a:latin typeface="Times New Roman"/>
                <a:ea typeface="Times New Roman"/>
                <a:cs typeface="Times New Roman"/>
                <a:sym typeface="Times New Roman"/>
              </a:rPr>
              <a:t>g</a:t>
            </a:r>
            <a:r>
              <a:rPr b="0" i="0" lang="en" sz="1400" u="none" cap="none" strike="noStrike">
                <a:solidFill>
                  <a:srgbClr val="000000"/>
                </a:solidFill>
                <a:latin typeface="Times New Roman"/>
                <a:ea typeface="Times New Roman"/>
                <a:cs typeface="Times New Roman"/>
                <a:sym typeface="Times New Roman"/>
              </a:rPr>
              <a:t>(</a:t>
            </a:r>
            <a:r>
              <a:rPr b="0" i="1" lang="en" sz="1400" u="none" cap="none" strike="noStrike">
                <a:solidFill>
                  <a:srgbClr val="000000"/>
                </a:solidFill>
                <a:latin typeface="Times New Roman"/>
                <a:ea typeface="Times New Roman"/>
                <a:cs typeface="Times New Roman"/>
                <a:sym typeface="Times New Roman"/>
              </a:rPr>
              <a:t>z</a:t>
            </a:r>
            <a:r>
              <a:rPr b="0" i="0" lang="en" sz="1400" u="none" cap="none" strike="noStrike">
                <a:solidFill>
                  <a:srgbClr val="000000"/>
                </a:solidFill>
                <a:latin typeface="Times New Roman"/>
                <a:ea typeface="Times New Roman"/>
                <a:cs typeface="Times New Roman"/>
                <a:sym typeface="Times New Roman"/>
              </a:rPr>
              <a:t>)</a:t>
            </a:r>
            <a:r>
              <a:rPr b="0" i="1" lang="en" sz="1400" u="none" cap="none" strike="noStrike">
                <a:solidFill>
                  <a:srgbClr val="000000"/>
                </a:solidFill>
                <a:latin typeface="Times New Roman"/>
                <a:ea typeface="Times New Roman"/>
                <a:cs typeface="Times New Roman"/>
                <a:sym typeface="Times New Roman"/>
              </a:rPr>
              <a:t> = z</a:t>
            </a:r>
            <a:r>
              <a:rPr b="0" i="0" lang="en" sz="1400" u="none" cap="none" strike="noStrike">
                <a:solidFill>
                  <a:srgbClr val="000000"/>
                </a:solidFill>
                <a:latin typeface="Saira"/>
                <a:ea typeface="Saira"/>
                <a:cs typeface="Saira"/>
                <a:sym typeface="Saira"/>
              </a:rPr>
              <a:t>, la salida es equivalente a la </a:t>
            </a:r>
            <a:r>
              <a:rPr b="0" i="0" lang="en" sz="1400" u="none" cap="none" strike="noStrike">
                <a:solidFill>
                  <a:srgbClr val="0433FF"/>
                </a:solidFill>
                <a:latin typeface="Saira"/>
                <a:ea typeface="Saira"/>
                <a:cs typeface="Saira"/>
                <a:sym typeface="Saira"/>
              </a:rPr>
              <a:t>regresión lineal </a:t>
            </a:r>
            <a:endParaRPr sz="5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6" name="Shape 1176"/>
        <p:cNvGrpSpPr/>
        <p:nvPr/>
      </p:nvGrpSpPr>
      <p:grpSpPr>
        <a:xfrm>
          <a:off x="0" y="0"/>
          <a:ext cx="0" cy="0"/>
          <a:chOff x="0" y="0"/>
          <a:chExt cx="0" cy="0"/>
        </a:xfrm>
      </p:grpSpPr>
      <p:sp>
        <p:nvSpPr>
          <p:cNvPr id="1177" name="Google Shape;1177;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78" name="Google Shape;1178;p99"/>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solidFill>
                  <a:srgbClr val="A64D79"/>
                </a:solidFill>
              </a:rPr>
              <a:t>El perceptron</a:t>
            </a:r>
            <a:endParaRPr sz="500"/>
          </a:p>
        </p:txBody>
      </p:sp>
      <p:grpSp>
        <p:nvGrpSpPr>
          <p:cNvPr id="1179" name="Google Shape;1179;p99"/>
          <p:cNvGrpSpPr/>
          <p:nvPr/>
        </p:nvGrpSpPr>
        <p:grpSpPr>
          <a:xfrm>
            <a:off x="1324962" y="787450"/>
            <a:ext cx="5377920" cy="3052549"/>
            <a:chOff x="1524752" y="67538"/>
            <a:chExt cx="14341120" cy="8140131"/>
          </a:xfrm>
        </p:grpSpPr>
        <p:pic>
          <p:nvPicPr>
            <p:cNvPr descr="Image" id="1180" name="Google Shape;1180;p99"/>
            <p:cNvPicPr preferRelativeResize="0"/>
            <p:nvPr/>
          </p:nvPicPr>
          <p:blipFill rotWithShape="1">
            <a:blip r:embed="rId3">
              <a:alphaModFix/>
            </a:blip>
            <a:srcRect b="0" l="0" r="0" t="0"/>
            <a:stretch/>
          </p:blipFill>
          <p:spPr>
            <a:xfrm>
              <a:off x="1524752" y="67538"/>
              <a:ext cx="14341120" cy="8140131"/>
            </a:xfrm>
            <a:prstGeom prst="rect">
              <a:avLst/>
            </a:prstGeom>
            <a:noFill/>
            <a:ln>
              <a:noFill/>
            </a:ln>
          </p:spPr>
        </p:pic>
        <p:cxnSp>
          <p:nvCxnSpPr>
            <p:cNvPr id="1181" name="Google Shape;1181;p99"/>
            <p:cNvCxnSpPr/>
            <p:nvPr/>
          </p:nvCxnSpPr>
          <p:spPr>
            <a:xfrm>
              <a:off x="5030768" y="3314699"/>
              <a:ext cx="1269900" cy="1269900"/>
            </a:xfrm>
            <a:prstGeom prst="straightConnector1">
              <a:avLst/>
            </a:prstGeom>
            <a:solidFill>
              <a:srgbClr val="FFFFFF"/>
            </a:solidFill>
            <a:ln>
              <a:noFill/>
            </a:ln>
          </p:spPr>
        </p:cxnSp>
      </p:grpSp>
      <p:pic>
        <p:nvPicPr>
          <p:cNvPr descr="Image" id="1182" name="Google Shape;1182;p99"/>
          <p:cNvPicPr preferRelativeResize="0"/>
          <p:nvPr/>
        </p:nvPicPr>
        <p:blipFill rotWithShape="1">
          <a:blip r:embed="rId4">
            <a:alphaModFix/>
          </a:blip>
          <a:srcRect b="0" l="0" r="0" t="0"/>
          <a:stretch/>
        </p:blipFill>
        <p:spPr>
          <a:xfrm>
            <a:off x="4008187" y="728060"/>
            <a:ext cx="1470658" cy="490220"/>
          </a:xfrm>
          <a:prstGeom prst="rect">
            <a:avLst/>
          </a:prstGeom>
          <a:noFill/>
          <a:ln>
            <a:noFill/>
          </a:ln>
        </p:spPr>
      </p:pic>
      <p:sp>
        <p:nvSpPr>
          <p:cNvPr id="1183" name="Google Shape;1183;p99"/>
          <p:cNvSpPr txBox="1"/>
          <p:nvPr/>
        </p:nvSpPr>
        <p:spPr>
          <a:xfrm>
            <a:off x="6458969" y="739645"/>
            <a:ext cx="1015200" cy="4851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433FF"/>
              </a:buClr>
              <a:buSzPts val="1400"/>
              <a:buFont typeface="Saira"/>
              <a:buNone/>
            </a:pPr>
            <a:r>
              <a:rPr b="0" i="0" lang="en" sz="1400" u="none" cap="none" strike="noStrike">
                <a:solidFill>
                  <a:srgbClr val="0433FF"/>
                </a:solidFill>
                <a:latin typeface="Saira"/>
                <a:ea typeface="Saira"/>
                <a:cs typeface="Saira"/>
                <a:sym typeface="Saira"/>
              </a:rPr>
              <a:t>clasificación</a:t>
            </a:r>
            <a:endParaRPr sz="500"/>
          </a:p>
        </p:txBody>
      </p:sp>
      <p:sp>
        <p:nvSpPr>
          <p:cNvPr id="1184" name="Google Shape;1184;p99"/>
          <p:cNvSpPr txBox="1"/>
          <p:nvPr/>
        </p:nvSpPr>
        <p:spPr>
          <a:xfrm>
            <a:off x="5890962" y="1619219"/>
            <a:ext cx="783000" cy="738900"/>
          </a:xfrm>
          <a:prstGeom prst="rect">
            <a:avLst/>
          </a:prstGeom>
          <a:solidFill>
            <a:srgbClr val="FFFF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Decisión</a:t>
            </a:r>
            <a:endParaRPr sz="500"/>
          </a:p>
          <a:p>
            <a:pPr indent="0" lvl="0" marL="0" marR="0" rtl="0" algn="ctr">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Si/No</a:t>
            </a:r>
            <a:endParaRPr sz="500"/>
          </a:p>
        </p:txBody>
      </p:sp>
      <p:sp>
        <p:nvSpPr>
          <p:cNvPr id="1185" name="Google Shape;1185;p99"/>
          <p:cNvSpPr txBox="1"/>
          <p:nvPr/>
        </p:nvSpPr>
        <p:spPr>
          <a:xfrm>
            <a:off x="3200274" y="3228387"/>
            <a:ext cx="576000" cy="1539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constante </a:t>
            </a:r>
            <a:endParaRPr sz="500"/>
          </a:p>
        </p:txBody>
      </p:sp>
      <p:sp>
        <p:nvSpPr>
          <p:cNvPr id="1186" name="Google Shape;1186;p99"/>
          <p:cNvSpPr txBox="1"/>
          <p:nvPr/>
        </p:nvSpPr>
        <p:spPr>
          <a:xfrm>
            <a:off x="4770859" y="3102586"/>
            <a:ext cx="3681300" cy="792900"/>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000000"/>
              </a:buClr>
              <a:buSzPts val="1600"/>
              <a:buFont typeface="Saira"/>
              <a:buNone/>
            </a:pPr>
            <a:r>
              <a:rPr b="0" i="0" lang="en" sz="1600" u="none" cap="none" strike="noStrike">
                <a:solidFill>
                  <a:srgbClr val="000000"/>
                </a:solidFill>
                <a:latin typeface="Saira"/>
                <a:ea typeface="Saira"/>
                <a:cs typeface="Saira"/>
                <a:sym typeface="Saira"/>
              </a:rPr>
              <a:t>Nota: para una función de activación lineal, </a:t>
            </a:r>
            <a:r>
              <a:rPr b="0" i="1" lang="en" sz="1600" u="none" cap="none" strike="noStrike">
                <a:solidFill>
                  <a:srgbClr val="000000"/>
                </a:solidFill>
                <a:latin typeface="Times New Roman"/>
                <a:ea typeface="Times New Roman"/>
                <a:cs typeface="Times New Roman"/>
                <a:sym typeface="Times New Roman"/>
              </a:rPr>
              <a:t>g</a:t>
            </a:r>
            <a:r>
              <a:rPr b="0" i="0" lang="en" sz="1600" u="none" cap="none" strike="noStrike">
                <a:solidFill>
                  <a:srgbClr val="000000"/>
                </a:solidFill>
                <a:latin typeface="Times New Roman"/>
                <a:ea typeface="Times New Roman"/>
                <a:cs typeface="Times New Roman"/>
                <a:sym typeface="Times New Roman"/>
              </a:rPr>
              <a:t>(</a:t>
            </a:r>
            <a:r>
              <a:rPr b="0" i="1" lang="en" sz="1600" u="none" cap="none" strike="noStrike">
                <a:solidFill>
                  <a:srgbClr val="000000"/>
                </a:solidFill>
                <a:latin typeface="Times New Roman"/>
                <a:ea typeface="Times New Roman"/>
                <a:cs typeface="Times New Roman"/>
                <a:sym typeface="Times New Roman"/>
              </a:rPr>
              <a:t>z</a:t>
            </a:r>
            <a:r>
              <a:rPr b="0" i="0" lang="en" sz="1600" u="none" cap="none" strike="noStrike">
                <a:solidFill>
                  <a:srgbClr val="000000"/>
                </a:solidFill>
                <a:latin typeface="Times New Roman"/>
                <a:ea typeface="Times New Roman"/>
                <a:cs typeface="Times New Roman"/>
                <a:sym typeface="Times New Roman"/>
              </a:rPr>
              <a:t>)</a:t>
            </a:r>
            <a:r>
              <a:rPr b="0" i="1" lang="en" sz="1600" u="none" cap="none" strike="noStrike">
                <a:solidFill>
                  <a:srgbClr val="000000"/>
                </a:solidFill>
                <a:latin typeface="Times New Roman"/>
                <a:ea typeface="Times New Roman"/>
                <a:cs typeface="Times New Roman"/>
                <a:sym typeface="Times New Roman"/>
              </a:rPr>
              <a:t> = z</a:t>
            </a:r>
            <a:r>
              <a:rPr b="0" i="0" lang="en" sz="1600" u="none" cap="none" strike="noStrike">
                <a:solidFill>
                  <a:srgbClr val="000000"/>
                </a:solidFill>
                <a:latin typeface="Saira"/>
                <a:ea typeface="Saira"/>
                <a:cs typeface="Saira"/>
                <a:sym typeface="Saira"/>
              </a:rPr>
              <a:t>, la salida es equivalente a la </a:t>
            </a:r>
            <a:r>
              <a:rPr b="0" i="0" lang="en" sz="1600" u="none" cap="none" strike="noStrike">
                <a:solidFill>
                  <a:srgbClr val="0433FF"/>
                </a:solidFill>
                <a:latin typeface="Saira"/>
                <a:ea typeface="Saira"/>
                <a:cs typeface="Saira"/>
                <a:sym typeface="Saira"/>
              </a:rPr>
              <a:t>regresión regresión lineal </a:t>
            </a:r>
            <a:endParaRPr sz="500"/>
          </a:p>
        </p:txBody>
      </p:sp>
      <p:sp>
        <p:nvSpPr>
          <p:cNvPr id="1187" name="Google Shape;1187;p9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193" name="Google Shape;1193;p10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200"/>
              <a:t>Observación: t</a:t>
            </a:r>
            <a:r>
              <a:rPr lang="en" sz="2200"/>
              <a:t>ipos de función de activación </a:t>
            </a:r>
            <a:endParaRPr sz="500"/>
          </a:p>
        </p:txBody>
      </p:sp>
      <p:sp>
        <p:nvSpPr>
          <p:cNvPr id="1194" name="Google Shape;1194;p100"/>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88900" lvl="0" marL="177800" rtl="0" algn="l">
              <a:lnSpc>
                <a:spcPct val="115000"/>
              </a:lnSpc>
              <a:spcBef>
                <a:spcPts val="0"/>
              </a:spcBef>
              <a:spcAft>
                <a:spcPts val="0"/>
              </a:spcAft>
              <a:buSzPts val="1400"/>
              <a:buNone/>
            </a:pPr>
            <a:r>
              <a:t/>
            </a:r>
            <a:endParaRPr sz="1400">
              <a:solidFill>
                <a:srgbClr val="666666"/>
              </a:solidFill>
              <a:latin typeface="Helvetica Neue"/>
              <a:ea typeface="Helvetica Neue"/>
              <a:cs typeface="Helvetica Neue"/>
              <a:sym typeface="Helvetica Neue"/>
            </a:endParaRPr>
          </a:p>
        </p:txBody>
      </p:sp>
      <p:pic>
        <p:nvPicPr>
          <p:cNvPr descr="Screen Shot 2022-10-28 at 18.52.49.png" id="1195" name="Google Shape;1195;p100"/>
          <p:cNvPicPr preferRelativeResize="0"/>
          <p:nvPr/>
        </p:nvPicPr>
        <p:blipFill rotWithShape="1">
          <a:blip r:embed="rId3">
            <a:alphaModFix/>
          </a:blip>
          <a:srcRect b="0" l="0" r="0" t="14030"/>
          <a:stretch/>
        </p:blipFill>
        <p:spPr>
          <a:xfrm>
            <a:off x="-95684" y="735654"/>
            <a:ext cx="9199423" cy="4421842"/>
          </a:xfrm>
          <a:prstGeom prst="rect">
            <a:avLst/>
          </a:prstGeom>
          <a:noFill/>
          <a:ln>
            <a:noFill/>
          </a:ln>
        </p:spPr>
      </p:pic>
      <p:sp>
        <p:nvSpPr>
          <p:cNvPr id="1196" name="Google Shape;1196;p100"/>
          <p:cNvSpPr txBox="1"/>
          <p:nvPr/>
        </p:nvSpPr>
        <p:spPr>
          <a:xfrm>
            <a:off x="787816" y="4003186"/>
            <a:ext cx="37989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Saira"/>
              <a:buNone/>
            </a:pPr>
            <a:r>
              <a:rPr b="0" i="0" lang="en" sz="1500" u="none" cap="none" strike="noStrike">
                <a:solidFill>
                  <a:srgbClr val="000000"/>
                </a:solidFill>
                <a:latin typeface="Saira"/>
                <a:ea typeface="Saira"/>
                <a:cs typeface="Saira"/>
                <a:sym typeface="Saira"/>
              </a:rPr>
              <a:t>Capas internas: ReLU (o SeLU, GeLU) </a:t>
            </a:r>
            <a:endParaRPr sz="500"/>
          </a:p>
          <a:p>
            <a:pPr indent="0" lvl="0" marL="0" marR="0" rtl="0" algn="l">
              <a:lnSpc>
                <a:spcPct val="100000"/>
              </a:lnSpc>
              <a:spcBef>
                <a:spcPts val="0"/>
              </a:spcBef>
              <a:spcAft>
                <a:spcPts val="0"/>
              </a:spcAft>
              <a:buClr>
                <a:srgbClr val="000000"/>
              </a:buClr>
              <a:buSzPts val="1500"/>
              <a:buFont typeface="Saira"/>
              <a:buNone/>
            </a:pPr>
            <a:r>
              <a:rPr b="0" i="0" lang="en" sz="1500" u="none" cap="none" strike="noStrike">
                <a:solidFill>
                  <a:srgbClr val="000000"/>
                </a:solidFill>
                <a:latin typeface="Saira"/>
                <a:ea typeface="Saira"/>
                <a:cs typeface="Saira"/>
                <a:sym typeface="Saira"/>
              </a:rPr>
              <a:t>(problema de los gradientes  evanescentes)</a:t>
            </a:r>
            <a:endParaRPr sz="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0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evaluar los resultados de clasificación?</a:t>
            </a:r>
            <a:endParaRPr/>
          </a:p>
        </p:txBody>
      </p:sp>
      <p:sp>
        <p:nvSpPr>
          <p:cNvPr id="1202" name="Google Shape;1202;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3" name="Google Shape;1203;p10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 la regresión el mismo MSE nos ofrecía una forma de evaluar los resultados</a:t>
            </a:r>
            <a:endParaRPr/>
          </a:p>
          <a:p>
            <a:pPr indent="0" lvl="0" marL="0" rtl="0" algn="l">
              <a:spcBef>
                <a:spcPts val="1200"/>
              </a:spcBef>
              <a:spcAft>
                <a:spcPts val="0"/>
              </a:spcAft>
              <a:buNone/>
            </a:pPr>
            <a:r>
              <a:rPr lang="en"/>
              <a:t>En clasificación la comparación es con 0 o 1 y se usan otras métricas para evaluar los resultados. </a:t>
            </a:r>
            <a:endParaRPr/>
          </a:p>
          <a:p>
            <a:pPr indent="0" lvl="0" marL="0" rtl="0" algn="l">
              <a:spcBef>
                <a:spcPts val="1200"/>
              </a:spcBef>
              <a:spcAft>
                <a:spcPts val="0"/>
              </a:spcAft>
              <a:buNone/>
            </a:pPr>
            <a:r>
              <a:rPr lang="en"/>
              <a:t>La respuesta es binária, pero la evaluación de los resultados no se hace con un solo número!</a:t>
            </a:r>
            <a:endParaRPr/>
          </a:p>
          <a:p>
            <a:pPr indent="0" lvl="0" marL="0" rtl="0" algn="l">
              <a:spcBef>
                <a:spcPts val="1200"/>
              </a:spcBef>
              <a:spcAft>
                <a:spcPts val="1200"/>
              </a:spcAft>
              <a:buNone/>
            </a:pPr>
            <a:r>
              <a:rPr lang="en"/>
              <a:t>Además, está el </a:t>
            </a:r>
            <a:r>
              <a:rPr b="1" lang="en">
                <a:latin typeface="Encode Sans"/>
                <a:ea typeface="Encode Sans"/>
                <a:cs typeface="Encode Sans"/>
                <a:sym typeface="Encode Sans"/>
              </a:rPr>
              <a:t>umbral de decisión</a:t>
            </a:r>
            <a:r>
              <a:rPr lang="en"/>
              <a:t>, un nuevo </a:t>
            </a:r>
            <a:r>
              <a:rPr i="1" lang="en"/>
              <a:t>hiperparámetro</a:t>
            </a:r>
            <a:r>
              <a:rPr lang="en"/>
              <a: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modelo de clasificación fácil</a:t>
            </a:r>
            <a:endParaRPr/>
          </a:p>
        </p:txBody>
      </p:sp>
      <p:sp>
        <p:nvSpPr>
          <p:cNvPr id="1209" name="Google Shape;1209;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0" name="Google Shape;1210;p102"/>
          <p:cNvPicPr preferRelativeResize="0"/>
          <p:nvPr/>
        </p:nvPicPr>
        <p:blipFill>
          <a:blip r:embed="rId3">
            <a:alphaModFix/>
          </a:blip>
          <a:stretch>
            <a:fillRect/>
          </a:stretch>
        </p:blipFill>
        <p:spPr>
          <a:xfrm>
            <a:off x="405675" y="872916"/>
            <a:ext cx="6281399" cy="3519175"/>
          </a:xfrm>
          <a:prstGeom prst="rect">
            <a:avLst/>
          </a:prstGeom>
          <a:noFill/>
          <a:ln>
            <a:noFill/>
          </a:ln>
        </p:spPr>
      </p:pic>
      <p:sp>
        <p:nvSpPr>
          <p:cNvPr id="1211" name="Google Shape;1211;p102"/>
          <p:cNvSpPr txBox="1"/>
          <p:nvPr/>
        </p:nvSpPr>
        <p:spPr>
          <a:xfrm>
            <a:off x="7072300" y="1469575"/>
            <a:ext cx="1163400" cy="400200"/>
          </a:xfrm>
          <a:prstGeom prst="rect">
            <a:avLst/>
          </a:prstGeom>
          <a:solidFill>
            <a:srgbClr val="EA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Positive | 1</a:t>
            </a:r>
            <a:endParaRPr>
              <a:latin typeface="Encode Sans SemiBold"/>
              <a:ea typeface="Encode Sans SemiBold"/>
              <a:cs typeface="Encode Sans SemiBold"/>
              <a:sym typeface="Encode Sans SemiBold"/>
            </a:endParaRPr>
          </a:p>
        </p:txBody>
      </p:sp>
      <p:sp>
        <p:nvSpPr>
          <p:cNvPr id="1212" name="Google Shape;1212;p102"/>
          <p:cNvSpPr txBox="1"/>
          <p:nvPr/>
        </p:nvSpPr>
        <p:spPr>
          <a:xfrm>
            <a:off x="7072300" y="3435975"/>
            <a:ext cx="1201800" cy="4002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Negative | 0</a:t>
            </a:r>
            <a:endParaRPr>
              <a:latin typeface="Encode Sans SemiBold"/>
              <a:ea typeface="Encode Sans SemiBold"/>
              <a:cs typeface="Encode Sans SemiBold"/>
              <a:sym typeface="Encode Sans SemiBo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03"/>
          <p:cNvSpPr/>
          <p:nvPr/>
        </p:nvSpPr>
        <p:spPr>
          <a:xfrm>
            <a:off x="-6133" y="3049151"/>
            <a:ext cx="9263400" cy="21699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18" name="Google Shape;1218;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219" name="Google Shape;1219;p10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Métricas de clasificación</a:t>
            </a:r>
            <a:endParaRPr sz="500"/>
          </a:p>
        </p:txBody>
      </p:sp>
      <p:pic>
        <p:nvPicPr>
          <p:cNvPr descr="TN_&amp;FP_FN_&amp;_TP.pdf" id="1220" name="Google Shape;1220;p103"/>
          <p:cNvPicPr preferRelativeResize="0"/>
          <p:nvPr/>
        </p:nvPicPr>
        <p:blipFill rotWithShape="1">
          <a:blip r:embed="rId3">
            <a:alphaModFix/>
          </a:blip>
          <a:srcRect b="768" l="0" r="0" t="768"/>
          <a:stretch/>
        </p:blipFill>
        <p:spPr>
          <a:xfrm>
            <a:off x="2672130" y="1869293"/>
            <a:ext cx="1793158" cy="813819"/>
          </a:xfrm>
          <a:prstGeom prst="rect">
            <a:avLst/>
          </a:prstGeom>
          <a:noFill/>
          <a:ln>
            <a:noFill/>
          </a:ln>
        </p:spPr>
      </p:pic>
      <p:grpSp>
        <p:nvGrpSpPr>
          <p:cNvPr id="1221" name="Google Shape;1221;p103"/>
          <p:cNvGrpSpPr/>
          <p:nvPr/>
        </p:nvGrpSpPr>
        <p:grpSpPr>
          <a:xfrm>
            <a:off x="1307337" y="1236363"/>
            <a:ext cx="2923012" cy="1265860"/>
            <a:chOff x="0" y="261366"/>
            <a:chExt cx="7794698" cy="3375627"/>
          </a:xfrm>
        </p:grpSpPr>
        <p:sp>
          <p:nvSpPr>
            <p:cNvPr id="1222" name="Google Shape;1222;p103"/>
            <p:cNvSpPr/>
            <p:nvPr/>
          </p:nvSpPr>
          <p:spPr>
            <a:xfrm>
              <a:off x="0" y="3226782"/>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7100"/>
                </a:buClr>
                <a:buSzPts val="1100"/>
                <a:buFont typeface="Helvetica Neue"/>
                <a:buNone/>
              </a:pPr>
              <a:r>
                <a:rPr b="0" i="0" lang="en" sz="1100" u="none" cap="none" strike="noStrike">
                  <a:solidFill>
                    <a:srgbClr val="017100"/>
                  </a:solidFill>
                  <a:latin typeface="Helvetica Neue"/>
                  <a:ea typeface="Helvetica Neue"/>
                  <a:cs typeface="Helvetica Neue"/>
                  <a:sym typeface="Helvetica Neue"/>
                </a:rPr>
                <a:t>Rótulos</a:t>
              </a:r>
              <a:endParaRPr sz="500"/>
            </a:p>
          </p:txBody>
        </p:sp>
        <p:sp>
          <p:nvSpPr>
            <p:cNvPr id="1223" name="Google Shape;1223;p103"/>
            <p:cNvSpPr/>
            <p:nvPr/>
          </p:nvSpPr>
          <p:spPr>
            <a:xfrm>
              <a:off x="5029886" y="261366"/>
              <a:ext cx="2460402"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100"/>
                <a:buFont typeface="Helvetica Neue"/>
                <a:buNone/>
              </a:pPr>
              <a:r>
                <a:rPr b="0" i="0" lang="en" sz="1100" u="none" cap="none" strike="noStrike">
                  <a:solidFill>
                    <a:srgbClr val="F27200"/>
                  </a:solidFill>
                  <a:latin typeface="Helvetica Neue"/>
                  <a:ea typeface="Helvetica Neue"/>
                  <a:cs typeface="Helvetica Neue"/>
                  <a:sym typeface="Helvetica Neue"/>
                </a:rPr>
                <a:t>Previsiones</a:t>
              </a:r>
              <a:endParaRPr sz="500"/>
            </a:p>
          </p:txBody>
        </p:sp>
        <p:sp>
          <p:nvSpPr>
            <p:cNvPr id="1224" name="Google Shape;1224;p103"/>
            <p:cNvSpPr/>
            <p:nvPr/>
          </p:nvSpPr>
          <p:spPr>
            <a:xfrm>
              <a:off x="4725486"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0</a:t>
              </a:r>
              <a:endParaRPr sz="500"/>
            </a:p>
          </p:txBody>
        </p:sp>
        <p:sp>
          <p:nvSpPr>
            <p:cNvPr id="1225" name="Google Shape;1225;p103"/>
            <p:cNvSpPr/>
            <p:nvPr/>
          </p:nvSpPr>
          <p:spPr>
            <a:xfrm>
              <a:off x="7185902" y="1282056"/>
              <a:ext cx="608796"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F27200"/>
                </a:buClr>
                <a:buSzPts val="1900"/>
                <a:buFont typeface="Helvetica Neue"/>
                <a:buNone/>
              </a:pPr>
              <a:r>
                <a:rPr b="0" i="0" lang="en" sz="1900" u="none" cap="none" strike="noStrike">
                  <a:solidFill>
                    <a:srgbClr val="F27200"/>
                  </a:solidFill>
                  <a:latin typeface="Helvetica Neue"/>
                  <a:ea typeface="Helvetica Neue"/>
                  <a:cs typeface="Helvetica Neue"/>
                  <a:sym typeface="Helvetica Neue"/>
                </a:rPr>
                <a:t>1</a:t>
              </a:r>
              <a:endParaRPr sz="500"/>
            </a:p>
          </p:txBody>
        </p:sp>
        <p:sp>
          <p:nvSpPr>
            <p:cNvPr id="1226" name="Google Shape;1226;p103"/>
            <p:cNvSpPr/>
            <p:nvPr/>
          </p:nvSpPr>
          <p:spPr>
            <a:xfrm>
              <a:off x="1809877" y="2509540"/>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7100"/>
                </a:buClr>
                <a:buSzPts val="1900"/>
                <a:buFont typeface="Helvetica Neue"/>
                <a:buNone/>
              </a:pPr>
              <a:r>
                <a:rPr b="0" i="0" lang="en" sz="1900" u="none" cap="none" strike="noStrike">
                  <a:solidFill>
                    <a:srgbClr val="017100"/>
                  </a:solidFill>
                  <a:latin typeface="Helvetica Neue"/>
                  <a:ea typeface="Helvetica Neue"/>
                  <a:cs typeface="Helvetica Neue"/>
                  <a:sym typeface="Helvetica Neue"/>
                </a:rPr>
                <a:t>0</a:t>
              </a:r>
              <a:endParaRPr sz="500"/>
            </a:p>
          </p:txBody>
        </p:sp>
        <p:sp>
          <p:nvSpPr>
            <p:cNvPr id="1227" name="Google Shape;1227;p103"/>
            <p:cNvSpPr/>
            <p:nvPr/>
          </p:nvSpPr>
          <p:spPr>
            <a:xfrm>
              <a:off x="1809877" y="3636993"/>
              <a:ext cx="1809864" cy="0"/>
            </a:xfrm>
            <a:custGeom>
              <a:rect b="b" l="l" r="r" t="t"/>
              <a:pathLst>
                <a:path extrusionOk="0" h="120000" w="21600">
                  <a:moveTo>
                    <a:pt x="0" y="0"/>
                  </a:moveTo>
                  <a:lnTo>
                    <a:pt x="21600" y="0"/>
                  </a:lnTo>
                  <a:lnTo>
                    <a:pt x="21600" y="0"/>
                  </a:lnTo>
                  <a:lnTo>
                    <a:pt x="0" y="0"/>
                  </a:lnTo>
                  <a:close/>
                </a:path>
              </a:pathLst>
            </a:custGeom>
            <a:no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17100"/>
                </a:buClr>
                <a:buSzPts val="1900"/>
                <a:buFont typeface="Helvetica Neue"/>
                <a:buNone/>
              </a:pPr>
              <a:r>
                <a:rPr b="0" i="0" lang="en" sz="1900" u="none" cap="none" strike="noStrike">
                  <a:solidFill>
                    <a:srgbClr val="017100"/>
                  </a:solidFill>
                  <a:latin typeface="Helvetica Neue"/>
                  <a:ea typeface="Helvetica Neue"/>
                  <a:cs typeface="Helvetica Neue"/>
                  <a:sym typeface="Helvetica Neue"/>
                </a:rPr>
                <a:t>1</a:t>
              </a:r>
              <a:endParaRPr sz="500"/>
            </a:p>
          </p:txBody>
        </p:sp>
      </p:grpSp>
      <p:sp>
        <p:nvSpPr>
          <p:cNvPr id="1228" name="Google Shape;1228;p103"/>
          <p:cNvSpPr/>
          <p:nvPr/>
        </p:nvSpPr>
        <p:spPr>
          <a:xfrm>
            <a:off x="361476" y="893574"/>
            <a:ext cx="1281000" cy="813900"/>
          </a:xfrm>
          <a:prstGeom prst="roundRect">
            <a:avLst>
              <a:gd fmla="val 29765"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Matriz de confusión</a:t>
            </a:r>
            <a:endParaRPr sz="500"/>
          </a:p>
        </p:txBody>
      </p:sp>
      <p:pic>
        <p:nvPicPr>
          <p:cNvPr descr="Screen Shot 2022-04-07 at 17.32.36.png" id="1229" name="Google Shape;1229;p103"/>
          <p:cNvPicPr preferRelativeResize="0"/>
          <p:nvPr/>
        </p:nvPicPr>
        <p:blipFill rotWithShape="1">
          <a:blip r:embed="rId4">
            <a:alphaModFix/>
          </a:blip>
          <a:srcRect b="0" l="0" r="0" t="0"/>
          <a:stretch/>
        </p:blipFill>
        <p:spPr>
          <a:xfrm>
            <a:off x="6430590" y="66824"/>
            <a:ext cx="2705180" cy="3343903"/>
          </a:xfrm>
          <a:prstGeom prst="rect">
            <a:avLst/>
          </a:prstGeom>
          <a:noFill/>
          <a:ln>
            <a:noFill/>
          </a:ln>
        </p:spPr>
      </p:pic>
      <p:sp>
        <p:nvSpPr>
          <p:cNvPr id="1230" name="Google Shape;1230;p103"/>
          <p:cNvSpPr txBox="1"/>
          <p:nvPr/>
        </p:nvSpPr>
        <p:spPr>
          <a:xfrm>
            <a:off x="4508478" y="2534741"/>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1231" name="Google Shape;1231;p103"/>
          <p:cNvSpPr txBox="1"/>
          <p:nvPr/>
        </p:nvSpPr>
        <p:spPr>
          <a:xfrm>
            <a:off x="6567455" y="85817"/>
            <a:ext cx="10911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relevantes</a:t>
            </a:r>
            <a:endParaRPr sz="500"/>
          </a:p>
        </p:txBody>
      </p:sp>
      <p:sp>
        <p:nvSpPr>
          <p:cNvPr id="1232" name="Google Shape;1232;p103"/>
          <p:cNvSpPr txBox="1"/>
          <p:nvPr/>
        </p:nvSpPr>
        <p:spPr>
          <a:xfrm>
            <a:off x="6825529" y="3195472"/>
            <a:ext cx="1199400" cy="138600"/>
          </a:xfrm>
          <a:prstGeom prst="rect">
            <a:avLst/>
          </a:prstGeom>
          <a:solidFill>
            <a:srgbClr val="FFFFFF"/>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elementos identificados</a:t>
            </a:r>
            <a:endParaRPr sz="500"/>
          </a:p>
        </p:txBody>
      </p:sp>
      <p:grpSp>
        <p:nvGrpSpPr>
          <p:cNvPr id="1233" name="Google Shape;1233;p103"/>
          <p:cNvGrpSpPr/>
          <p:nvPr/>
        </p:nvGrpSpPr>
        <p:grpSpPr>
          <a:xfrm>
            <a:off x="310185" y="2680670"/>
            <a:ext cx="8726156" cy="2417740"/>
            <a:chOff x="434403" y="0"/>
            <a:chExt cx="23269750" cy="6447308"/>
          </a:xfrm>
        </p:grpSpPr>
        <p:grpSp>
          <p:nvGrpSpPr>
            <p:cNvPr id="1234" name="Google Shape;1234;p103"/>
            <p:cNvGrpSpPr/>
            <p:nvPr/>
          </p:nvGrpSpPr>
          <p:grpSpPr>
            <a:xfrm>
              <a:off x="1198812" y="779364"/>
              <a:ext cx="22505341" cy="5667944"/>
              <a:chOff x="1198812" y="0"/>
              <a:chExt cx="22505341" cy="5667944"/>
            </a:xfrm>
          </p:grpSpPr>
          <p:pic>
            <p:nvPicPr>
              <p:cNvPr descr="text_accuracy_=_.pdf" id="1235" name="Google Shape;1235;p103"/>
              <p:cNvPicPr preferRelativeResize="0"/>
              <p:nvPr/>
            </p:nvPicPr>
            <p:blipFill rotWithShape="1">
              <a:blip r:embed="rId5">
                <a:alphaModFix/>
              </a:blip>
              <a:srcRect b="0" l="0" r="0" t="0"/>
              <a:stretch/>
            </p:blipFill>
            <p:spPr>
              <a:xfrm>
                <a:off x="15185328" y="3597169"/>
                <a:ext cx="8518825" cy="1207028"/>
              </a:xfrm>
              <a:prstGeom prst="rect">
                <a:avLst/>
              </a:prstGeom>
              <a:noFill/>
              <a:ln>
                <a:noFill/>
              </a:ln>
            </p:spPr>
          </p:pic>
          <p:sp>
            <p:nvSpPr>
              <p:cNvPr id="1236" name="Google Shape;1236;p103"/>
              <p:cNvSpPr/>
              <p:nvPr/>
            </p:nvSpPr>
            <p:spPr>
              <a:xfrm>
                <a:off x="16796793" y="1772449"/>
                <a:ext cx="6783000" cy="1206900"/>
              </a:xfrm>
              <a:prstGeom prst="roundRect">
                <a:avLst>
                  <a:gd fmla="val 50000" name="adj"/>
                </a:avLst>
              </a:prstGeom>
              <a:solidFill>
                <a:srgbClr val="C0C0C0">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Tasa de éxitos</a:t>
                </a:r>
                <a:endParaRPr sz="500"/>
              </a:p>
            </p:txBody>
          </p:sp>
          <p:pic>
            <p:nvPicPr>
              <p:cNvPr descr="text_precision_=.pdf" id="1237" name="Google Shape;1237;p103"/>
              <p:cNvPicPr preferRelativeResize="0"/>
              <p:nvPr/>
            </p:nvPicPr>
            <p:blipFill rotWithShape="1">
              <a:blip r:embed="rId6">
                <a:alphaModFix/>
              </a:blip>
              <a:srcRect b="0" l="0" r="0" t="0"/>
              <a:stretch/>
            </p:blipFill>
            <p:spPr>
              <a:xfrm>
                <a:off x="1198812" y="812933"/>
                <a:ext cx="5759716" cy="1307883"/>
              </a:xfrm>
              <a:prstGeom prst="rect">
                <a:avLst/>
              </a:prstGeom>
              <a:noFill/>
              <a:ln>
                <a:noFill/>
              </a:ln>
            </p:spPr>
          </p:pic>
          <p:pic>
            <p:nvPicPr>
              <p:cNvPr descr="text_recall_=_fr.pdf" id="1238" name="Google Shape;1238;p103"/>
              <p:cNvPicPr preferRelativeResize="0"/>
              <p:nvPr/>
            </p:nvPicPr>
            <p:blipFill rotWithShape="1">
              <a:blip r:embed="rId7">
                <a:alphaModFix/>
              </a:blip>
              <a:srcRect b="0" l="0" r="0" t="0"/>
              <a:stretch/>
            </p:blipFill>
            <p:spPr>
              <a:xfrm>
                <a:off x="1709766" y="3494952"/>
                <a:ext cx="4954865" cy="1307884"/>
              </a:xfrm>
              <a:prstGeom prst="rect">
                <a:avLst/>
              </a:prstGeom>
              <a:noFill/>
              <a:ln>
                <a:noFill/>
              </a:ln>
            </p:spPr>
          </p:pic>
          <p:grpSp>
            <p:nvGrpSpPr>
              <p:cNvPr id="1239" name="Google Shape;1239;p103"/>
              <p:cNvGrpSpPr/>
              <p:nvPr/>
            </p:nvGrpSpPr>
            <p:grpSpPr>
              <a:xfrm>
                <a:off x="7145899" y="249784"/>
                <a:ext cx="3632795" cy="2321946"/>
                <a:chOff x="-1" y="0"/>
                <a:chExt cx="3632795" cy="2321946"/>
              </a:xfrm>
            </p:grpSpPr>
            <p:sp>
              <p:nvSpPr>
                <p:cNvPr id="1240" name="Google Shape;1240;p103"/>
                <p:cNvSpPr/>
                <p:nvPr/>
              </p:nvSpPr>
              <p:spPr>
                <a:xfrm>
                  <a:off x="2208980" y="1455378"/>
                  <a:ext cx="1423814" cy="557897"/>
                </a:xfrm>
                <a:custGeom>
                  <a:rect b="b" l="l" r="r" t="t"/>
                  <a:pathLst>
                    <a:path extrusionOk="0" h="21580" w="21053">
                      <a:moveTo>
                        <a:pt x="12809" y="7"/>
                      </a:moveTo>
                      <a:cubicBezTo>
                        <a:pt x="12705" y="-20"/>
                        <a:pt x="12599" y="29"/>
                        <a:pt x="12502" y="161"/>
                      </a:cubicBezTo>
                      <a:cubicBezTo>
                        <a:pt x="10232" y="3264"/>
                        <a:pt x="8154" y="6160"/>
                        <a:pt x="6816" y="7956"/>
                      </a:cubicBezTo>
                      <a:cubicBezTo>
                        <a:pt x="5332" y="9949"/>
                        <a:pt x="173" y="7844"/>
                        <a:pt x="564" y="13874"/>
                      </a:cubicBezTo>
                      <a:lnTo>
                        <a:pt x="303" y="13630"/>
                      </a:lnTo>
                      <a:cubicBezTo>
                        <a:pt x="233" y="13564"/>
                        <a:pt x="155" y="13665"/>
                        <a:pt x="135" y="13852"/>
                      </a:cubicBezTo>
                      <a:lnTo>
                        <a:pt x="7" y="15009"/>
                      </a:lnTo>
                      <a:cubicBezTo>
                        <a:pt x="-17" y="15229"/>
                        <a:pt x="19" y="15466"/>
                        <a:pt x="95" y="15577"/>
                      </a:cubicBezTo>
                      <a:cubicBezTo>
                        <a:pt x="811" y="16626"/>
                        <a:pt x="4392" y="21580"/>
                        <a:pt x="8140" y="21580"/>
                      </a:cubicBezTo>
                      <a:cubicBezTo>
                        <a:pt x="10144" y="21580"/>
                        <a:pt x="14753" y="18856"/>
                        <a:pt x="14753" y="18856"/>
                      </a:cubicBezTo>
                      <a:lnTo>
                        <a:pt x="14753" y="21226"/>
                      </a:lnTo>
                      <a:cubicBezTo>
                        <a:pt x="14753" y="21421"/>
                        <a:pt x="14814" y="21580"/>
                        <a:pt x="14888" y="21580"/>
                      </a:cubicBezTo>
                      <a:lnTo>
                        <a:pt x="18761" y="21580"/>
                      </a:lnTo>
                      <a:cubicBezTo>
                        <a:pt x="20306" y="21580"/>
                        <a:pt x="21052" y="20286"/>
                        <a:pt x="21052" y="20286"/>
                      </a:cubicBezTo>
                      <a:cubicBezTo>
                        <a:pt x="21052" y="20286"/>
                        <a:pt x="21052" y="16882"/>
                        <a:pt x="21052" y="16474"/>
                      </a:cubicBezTo>
                      <a:cubicBezTo>
                        <a:pt x="21052" y="16065"/>
                        <a:pt x="20662" y="15782"/>
                        <a:pt x="20662" y="15782"/>
                      </a:cubicBezTo>
                      <a:cubicBezTo>
                        <a:pt x="20662" y="15782"/>
                        <a:pt x="21583" y="9139"/>
                        <a:pt x="20439" y="3111"/>
                      </a:cubicBezTo>
                      <a:cubicBezTo>
                        <a:pt x="20361" y="2699"/>
                        <a:pt x="20185" y="2477"/>
                        <a:pt x="20013" y="2568"/>
                      </a:cubicBezTo>
                      <a:cubicBezTo>
                        <a:pt x="18686" y="3277"/>
                        <a:pt x="15592" y="5371"/>
                        <a:pt x="13100" y="310"/>
                      </a:cubicBezTo>
                      <a:cubicBezTo>
                        <a:pt x="13014" y="135"/>
                        <a:pt x="12913" y="34"/>
                        <a:pt x="12809" y="7"/>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1241" name="Google Shape;1241;p103"/>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1242" name="Google Shape;1242;p103"/>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1243" name="Google Shape;1243;p103"/>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1244" name="Google Shape;1244;p103"/>
                <p:cNvSpPr txBox="1"/>
                <p:nvPr/>
              </p:nvSpPr>
              <p:spPr>
                <a:xfrm>
                  <a:off x="1631287" y="1455378"/>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1245" name="Google Shape;1245;p103"/>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grpSp>
            <p:nvGrpSpPr>
              <p:cNvPr id="1246" name="Google Shape;1246;p103"/>
              <p:cNvGrpSpPr/>
              <p:nvPr/>
            </p:nvGrpSpPr>
            <p:grpSpPr>
              <a:xfrm>
                <a:off x="6764899" y="2912713"/>
                <a:ext cx="3976056" cy="2321946"/>
                <a:chOff x="-1" y="0"/>
                <a:chExt cx="3976056" cy="2321946"/>
              </a:xfrm>
            </p:grpSpPr>
            <p:sp>
              <p:nvSpPr>
                <p:cNvPr id="1247" name="Google Shape;1247;p103"/>
                <p:cNvSpPr/>
                <p:nvPr/>
              </p:nvSpPr>
              <p:spPr>
                <a:xfrm rot="31694">
                  <a:off x="2132873" y="1454942"/>
                  <a:ext cx="1839960" cy="706065"/>
                </a:xfrm>
                <a:custGeom>
                  <a:rect b="b" l="l" r="r" t="t"/>
                  <a:pathLst>
                    <a:path extrusionOk="0" h="21038" w="21472">
                      <a:moveTo>
                        <a:pt x="11235" y="8"/>
                      </a:moveTo>
                      <a:cubicBezTo>
                        <a:pt x="11182" y="31"/>
                        <a:pt x="11132" y="99"/>
                        <a:pt x="11094" y="209"/>
                      </a:cubicBezTo>
                      <a:cubicBezTo>
                        <a:pt x="10679" y="1433"/>
                        <a:pt x="9369" y="5276"/>
                        <a:pt x="9198" y="5616"/>
                      </a:cubicBezTo>
                      <a:cubicBezTo>
                        <a:pt x="9095" y="5819"/>
                        <a:pt x="9509" y="6327"/>
                        <a:pt x="9944" y="6778"/>
                      </a:cubicBezTo>
                      <a:cubicBezTo>
                        <a:pt x="6449" y="8307"/>
                        <a:pt x="4876" y="10664"/>
                        <a:pt x="3123" y="8573"/>
                      </a:cubicBezTo>
                      <a:cubicBezTo>
                        <a:pt x="1881" y="7091"/>
                        <a:pt x="1092" y="5440"/>
                        <a:pt x="203" y="5778"/>
                      </a:cubicBezTo>
                      <a:cubicBezTo>
                        <a:pt x="240" y="8738"/>
                        <a:pt x="834" y="11471"/>
                        <a:pt x="834" y="11471"/>
                      </a:cubicBezTo>
                      <a:cubicBezTo>
                        <a:pt x="834" y="11471"/>
                        <a:pt x="95" y="14810"/>
                        <a:pt x="0" y="16937"/>
                      </a:cubicBezTo>
                      <a:cubicBezTo>
                        <a:pt x="1837" y="17082"/>
                        <a:pt x="3541" y="13698"/>
                        <a:pt x="4601" y="13988"/>
                      </a:cubicBezTo>
                      <a:cubicBezTo>
                        <a:pt x="4813" y="14046"/>
                        <a:pt x="5152" y="14222"/>
                        <a:pt x="5586" y="14467"/>
                      </a:cubicBezTo>
                      <a:cubicBezTo>
                        <a:pt x="5315" y="14882"/>
                        <a:pt x="5094" y="15004"/>
                        <a:pt x="4976" y="15039"/>
                      </a:cubicBezTo>
                      <a:cubicBezTo>
                        <a:pt x="4923" y="15055"/>
                        <a:pt x="4879" y="15162"/>
                        <a:pt x="4876" y="15300"/>
                      </a:cubicBezTo>
                      <a:cubicBezTo>
                        <a:pt x="4846" y="16608"/>
                        <a:pt x="5056" y="18308"/>
                        <a:pt x="5160" y="19061"/>
                      </a:cubicBezTo>
                      <a:cubicBezTo>
                        <a:pt x="5195" y="19313"/>
                        <a:pt x="5293" y="19466"/>
                        <a:pt x="5396" y="19433"/>
                      </a:cubicBezTo>
                      <a:cubicBezTo>
                        <a:pt x="5637" y="19355"/>
                        <a:pt x="6464" y="18449"/>
                        <a:pt x="7100" y="17514"/>
                      </a:cubicBezTo>
                      <a:cubicBezTo>
                        <a:pt x="7943" y="16277"/>
                        <a:pt x="8861" y="16266"/>
                        <a:pt x="8861" y="16266"/>
                      </a:cubicBezTo>
                      <a:cubicBezTo>
                        <a:pt x="9327" y="16491"/>
                        <a:pt x="9806" y="16702"/>
                        <a:pt x="10291" y="16886"/>
                      </a:cubicBezTo>
                      <a:cubicBezTo>
                        <a:pt x="10140" y="18742"/>
                        <a:pt x="9464" y="21586"/>
                        <a:pt x="10262" y="20946"/>
                      </a:cubicBezTo>
                      <a:cubicBezTo>
                        <a:pt x="11145" y="20238"/>
                        <a:pt x="12134" y="18328"/>
                        <a:pt x="12550" y="17475"/>
                      </a:cubicBezTo>
                      <a:cubicBezTo>
                        <a:pt x="12769" y="17501"/>
                        <a:pt x="12984" y="17514"/>
                        <a:pt x="13196" y="17514"/>
                      </a:cubicBezTo>
                      <a:cubicBezTo>
                        <a:pt x="14021" y="17514"/>
                        <a:pt x="14952" y="17271"/>
                        <a:pt x="15883" y="16886"/>
                      </a:cubicBezTo>
                      <a:cubicBezTo>
                        <a:pt x="15916" y="17534"/>
                        <a:pt x="15950" y="18451"/>
                        <a:pt x="15941" y="19377"/>
                      </a:cubicBezTo>
                      <a:cubicBezTo>
                        <a:pt x="15937" y="19845"/>
                        <a:pt x="16148" y="20115"/>
                        <a:pt x="16293" y="19830"/>
                      </a:cubicBezTo>
                      <a:cubicBezTo>
                        <a:pt x="16847" y="18744"/>
                        <a:pt x="17302" y="16924"/>
                        <a:pt x="17495" y="16086"/>
                      </a:cubicBezTo>
                      <a:cubicBezTo>
                        <a:pt x="19657" y="14841"/>
                        <a:pt x="21472" y="13116"/>
                        <a:pt x="21472" y="12343"/>
                      </a:cubicBezTo>
                      <a:cubicBezTo>
                        <a:pt x="21472" y="12028"/>
                        <a:pt x="20941" y="12244"/>
                        <a:pt x="20941" y="12244"/>
                      </a:cubicBezTo>
                      <a:cubicBezTo>
                        <a:pt x="20941" y="12244"/>
                        <a:pt x="21600" y="11445"/>
                        <a:pt x="21433" y="10843"/>
                      </a:cubicBezTo>
                      <a:cubicBezTo>
                        <a:pt x="21121" y="9712"/>
                        <a:pt x="18460" y="5605"/>
                        <a:pt x="13846" y="5787"/>
                      </a:cubicBezTo>
                      <a:cubicBezTo>
                        <a:pt x="13671" y="5358"/>
                        <a:pt x="13372" y="4650"/>
                        <a:pt x="13079" y="3855"/>
                      </a:cubicBezTo>
                      <a:cubicBezTo>
                        <a:pt x="12562" y="2448"/>
                        <a:pt x="11708" y="539"/>
                        <a:pt x="11394" y="81"/>
                      </a:cubicBezTo>
                      <a:cubicBezTo>
                        <a:pt x="11344" y="9"/>
                        <a:pt x="11288" y="-14"/>
                        <a:pt x="11235" y="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1248" name="Google Shape;1248;p103"/>
                <p:cNvSpPr/>
                <p:nvPr/>
              </p:nvSpPr>
              <p:spPr>
                <a:xfrm>
                  <a:off x="207588" y="1241255"/>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cxnSp>
              <p:nvCxnSpPr>
                <p:cNvPr id="1249" name="Google Shape;1249;p103"/>
                <p:cNvCxnSpPr/>
                <p:nvPr/>
              </p:nvCxnSpPr>
              <p:spPr>
                <a:xfrm>
                  <a:off x="629063" y="1160969"/>
                  <a:ext cx="3003600" cy="0"/>
                </a:xfrm>
                <a:prstGeom prst="straightConnector1">
                  <a:avLst/>
                </a:prstGeom>
                <a:noFill/>
                <a:ln cap="flat" cmpd="sng" w="38100">
                  <a:solidFill>
                    <a:srgbClr val="000000"/>
                  </a:solidFill>
                  <a:prstDash val="solid"/>
                  <a:miter lim="400000"/>
                  <a:headEnd len="sm" w="sm" type="none"/>
                  <a:tailEnd len="sm" w="sm" type="none"/>
                </a:ln>
              </p:spPr>
            </p:cxnSp>
            <p:sp>
              <p:nvSpPr>
                <p:cNvPr id="1250" name="Google Shape;1250;p103"/>
                <p:cNvSpPr/>
                <p:nvPr/>
              </p:nvSpPr>
              <p:spPr>
                <a:xfrm>
                  <a:off x="1083855" y="0"/>
                  <a:ext cx="1244543" cy="1080691"/>
                </a:xfrm>
                <a:custGeom>
                  <a:rect b="b" l="l" r="r" t="t"/>
                  <a:pathLst>
                    <a:path extrusionOk="0" h="20891" w="21441">
                      <a:moveTo>
                        <a:pt x="17655" y="2"/>
                      </a:moveTo>
                      <a:cubicBezTo>
                        <a:pt x="15586" y="46"/>
                        <a:pt x="12735" y="717"/>
                        <a:pt x="9502" y="3175"/>
                      </a:cubicBezTo>
                      <a:cubicBezTo>
                        <a:pt x="9355" y="3043"/>
                        <a:pt x="9176" y="2952"/>
                        <a:pt x="8976" y="2923"/>
                      </a:cubicBezTo>
                      <a:cubicBezTo>
                        <a:pt x="8394" y="2839"/>
                        <a:pt x="7860" y="3300"/>
                        <a:pt x="7785" y="3953"/>
                      </a:cubicBezTo>
                      <a:cubicBezTo>
                        <a:pt x="7763" y="4140"/>
                        <a:pt x="7782" y="4321"/>
                        <a:pt x="7833" y="4488"/>
                      </a:cubicBezTo>
                      <a:lnTo>
                        <a:pt x="2478" y="8702"/>
                      </a:lnTo>
                      <a:cubicBezTo>
                        <a:pt x="2323" y="8798"/>
                        <a:pt x="1444" y="9278"/>
                        <a:pt x="912" y="8315"/>
                      </a:cubicBezTo>
                      <a:cubicBezTo>
                        <a:pt x="886" y="8255"/>
                        <a:pt x="722" y="7845"/>
                        <a:pt x="850" y="7424"/>
                      </a:cubicBezTo>
                      <a:cubicBezTo>
                        <a:pt x="948" y="7104"/>
                        <a:pt x="1200" y="6833"/>
                        <a:pt x="1596" y="6616"/>
                      </a:cubicBezTo>
                      <a:lnTo>
                        <a:pt x="1550" y="7584"/>
                      </a:lnTo>
                      <a:lnTo>
                        <a:pt x="3998" y="4904"/>
                      </a:lnTo>
                      <a:lnTo>
                        <a:pt x="1311" y="5518"/>
                      </a:lnTo>
                      <a:lnTo>
                        <a:pt x="1428" y="5731"/>
                      </a:lnTo>
                      <a:cubicBezTo>
                        <a:pt x="1394" y="5737"/>
                        <a:pt x="1359" y="5746"/>
                        <a:pt x="1326" y="5763"/>
                      </a:cubicBezTo>
                      <a:cubicBezTo>
                        <a:pt x="677" y="6095"/>
                        <a:pt x="260" y="6562"/>
                        <a:pt x="86" y="7150"/>
                      </a:cubicBezTo>
                      <a:cubicBezTo>
                        <a:pt x="-159" y="7979"/>
                        <a:pt x="196" y="8721"/>
                        <a:pt x="220" y="8770"/>
                      </a:cubicBezTo>
                      <a:cubicBezTo>
                        <a:pt x="646" y="9555"/>
                        <a:pt x="1238" y="9802"/>
                        <a:pt x="1781" y="9802"/>
                      </a:cubicBezTo>
                      <a:cubicBezTo>
                        <a:pt x="2220" y="9802"/>
                        <a:pt x="2628" y="9642"/>
                        <a:pt x="2890" y="9473"/>
                      </a:cubicBezTo>
                      <a:lnTo>
                        <a:pt x="8363" y="5171"/>
                      </a:lnTo>
                      <a:cubicBezTo>
                        <a:pt x="8467" y="5229"/>
                        <a:pt x="8581" y="5270"/>
                        <a:pt x="8703" y="5287"/>
                      </a:cubicBezTo>
                      <a:cubicBezTo>
                        <a:pt x="9285" y="5372"/>
                        <a:pt x="9818" y="4910"/>
                        <a:pt x="9894" y="4257"/>
                      </a:cubicBezTo>
                      <a:cubicBezTo>
                        <a:pt x="9905" y="4157"/>
                        <a:pt x="9904" y="4059"/>
                        <a:pt x="9894" y="3962"/>
                      </a:cubicBezTo>
                      <a:cubicBezTo>
                        <a:pt x="16014" y="-709"/>
                        <a:pt x="20748" y="1392"/>
                        <a:pt x="20811" y="1421"/>
                      </a:cubicBezTo>
                      <a:cubicBezTo>
                        <a:pt x="21015" y="1517"/>
                        <a:pt x="21250" y="1409"/>
                        <a:pt x="21335" y="1181"/>
                      </a:cubicBezTo>
                      <a:cubicBezTo>
                        <a:pt x="21421" y="952"/>
                        <a:pt x="21325" y="689"/>
                        <a:pt x="21121" y="592"/>
                      </a:cubicBezTo>
                      <a:cubicBezTo>
                        <a:pt x="21014" y="542"/>
                        <a:pt x="19725" y="-42"/>
                        <a:pt x="17655" y="2"/>
                      </a:cubicBezTo>
                      <a:close/>
                      <a:moveTo>
                        <a:pt x="19923" y="7732"/>
                      </a:moveTo>
                      <a:cubicBezTo>
                        <a:pt x="17068" y="7741"/>
                        <a:pt x="10742" y="8278"/>
                        <a:pt x="5823" y="12443"/>
                      </a:cubicBezTo>
                      <a:cubicBezTo>
                        <a:pt x="5786" y="12474"/>
                        <a:pt x="5777" y="12541"/>
                        <a:pt x="5810" y="12582"/>
                      </a:cubicBezTo>
                      <a:lnTo>
                        <a:pt x="10185" y="14788"/>
                      </a:lnTo>
                      <a:cubicBezTo>
                        <a:pt x="10185" y="14788"/>
                        <a:pt x="10725" y="15325"/>
                        <a:pt x="10071" y="15534"/>
                      </a:cubicBezTo>
                      <a:lnTo>
                        <a:pt x="5349" y="15534"/>
                      </a:lnTo>
                      <a:cubicBezTo>
                        <a:pt x="5349" y="15534"/>
                        <a:pt x="9188" y="20891"/>
                        <a:pt x="21441" y="20891"/>
                      </a:cubicBezTo>
                      <a:lnTo>
                        <a:pt x="21441" y="7785"/>
                      </a:lnTo>
                      <a:cubicBezTo>
                        <a:pt x="21441" y="7785"/>
                        <a:pt x="20875" y="7730"/>
                        <a:pt x="19923" y="7732"/>
                      </a:cubicBezTo>
                      <a:close/>
                      <a:moveTo>
                        <a:pt x="12059" y="11548"/>
                      </a:moveTo>
                      <a:cubicBezTo>
                        <a:pt x="12534" y="11548"/>
                        <a:pt x="12920" y="11981"/>
                        <a:pt x="12920" y="12514"/>
                      </a:cubicBezTo>
                      <a:cubicBezTo>
                        <a:pt x="12920" y="13047"/>
                        <a:pt x="12534" y="13478"/>
                        <a:pt x="12059" y="13478"/>
                      </a:cubicBezTo>
                      <a:cubicBezTo>
                        <a:pt x="11584" y="13478"/>
                        <a:pt x="11200" y="13047"/>
                        <a:pt x="11200" y="12514"/>
                      </a:cubicBezTo>
                      <a:cubicBezTo>
                        <a:pt x="11200" y="11981"/>
                        <a:pt x="11584" y="11548"/>
                        <a:pt x="12059" y="11548"/>
                      </a:cubicBezTo>
                      <a:close/>
                    </a:path>
                  </a:pathLst>
                </a:custGeom>
                <a:solidFill>
                  <a:srgbClr val="808785"/>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Gill Sans"/>
                    <a:buNone/>
                  </a:pPr>
                  <a:r>
                    <a:t/>
                  </a:r>
                  <a:endParaRPr b="0" i="0" sz="1900" u="none" cap="none" strike="noStrike">
                    <a:solidFill>
                      <a:srgbClr val="FFFFFF"/>
                    </a:solidFill>
                    <a:latin typeface="Gill Sans"/>
                    <a:ea typeface="Gill Sans"/>
                    <a:cs typeface="Gill Sans"/>
                    <a:sym typeface="Gill Sans"/>
                  </a:endParaRPr>
                </a:p>
              </p:txBody>
            </p:sp>
            <p:sp>
              <p:nvSpPr>
                <p:cNvPr id="1251" name="Google Shape;1251;p103"/>
                <p:cNvSpPr txBox="1"/>
                <p:nvPr/>
              </p:nvSpPr>
              <p:spPr>
                <a:xfrm>
                  <a:off x="1631288" y="1455379"/>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535353"/>
                    </a:buClr>
                    <a:buSzPts val="1900"/>
                    <a:buFont typeface="Gill Sans"/>
                    <a:buNone/>
                  </a:pPr>
                  <a:r>
                    <a:rPr b="0" i="0" lang="en" sz="1900" u="none" cap="none" strike="noStrike">
                      <a:solidFill>
                        <a:srgbClr val="535353"/>
                      </a:solidFill>
                      <a:latin typeface="Gill Sans"/>
                      <a:ea typeface="Gill Sans"/>
                      <a:cs typeface="Gill Sans"/>
                      <a:sym typeface="Gill Sans"/>
                    </a:rPr>
                    <a:t>+</a:t>
                  </a:r>
                  <a:endParaRPr sz="500"/>
                </a:p>
              </p:txBody>
            </p:sp>
            <p:sp>
              <p:nvSpPr>
                <p:cNvPr id="1252" name="Google Shape;1252;p103"/>
                <p:cNvSpPr txBox="1"/>
                <p:nvPr/>
              </p:nvSpPr>
              <p:spPr>
                <a:xfrm>
                  <a:off x="-1" y="866883"/>
                  <a:ext cx="398400" cy="6165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1900"/>
                    <a:buFont typeface="Gill Sans"/>
                    <a:buNone/>
                  </a:pPr>
                  <a:r>
                    <a:rPr b="0" i="0" lang="en" sz="1900" u="none" cap="none" strike="noStrike">
                      <a:solidFill>
                        <a:srgbClr val="000000"/>
                      </a:solidFill>
                      <a:latin typeface="Gill Sans"/>
                      <a:ea typeface="Gill Sans"/>
                      <a:cs typeface="Gill Sans"/>
                      <a:sym typeface="Gill Sans"/>
                    </a:rPr>
                    <a:t>=</a:t>
                  </a:r>
                  <a:endParaRPr sz="500"/>
                </a:p>
              </p:txBody>
            </p:sp>
          </p:grpSp>
          <p:pic>
            <p:nvPicPr>
              <p:cNvPr descr="Screen Shot 2022-04-07 at 17.36.09.png" id="1253" name="Google Shape;1253;p103"/>
              <p:cNvPicPr preferRelativeResize="0"/>
              <p:nvPr/>
            </p:nvPicPr>
            <p:blipFill rotWithShape="1">
              <a:blip r:embed="rId8">
                <a:alphaModFix/>
              </a:blip>
              <a:srcRect b="0" l="0" r="0" t="0"/>
              <a:stretch/>
            </p:blipFill>
            <p:spPr>
              <a:xfrm>
                <a:off x="11570592" y="0"/>
                <a:ext cx="2109988" cy="3155302"/>
              </a:xfrm>
              <a:prstGeom prst="rect">
                <a:avLst/>
              </a:prstGeom>
              <a:noFill/>
              <a:ln>
                <a:noFill/>
              </a:ln>
            </p:spPr>
          </p:pic>
          <p:pic>
            <p:nvPicPr>
              <p:cNvPr descr="Screen Shot 2022-04-07 at 17.36.38.png" id="1254" name="Google Shape;1254;p103"/>
              <p:cNvPicPr preferRelativeResize="0"/>
              <p:nvPr/>
            </p:nvPicPr>
            <p:blipFill rotWithShape="1">
              <a:blip r:embed="rId9">
                <a:alphaModFix/>
              </a:blip>
              <a:srcRect b="0" l="0" r="0" t="0"/>
              <a:stretch/>
            </p:blipFill>
            <p:spPr>
              <a:xfrm>
                <a:off x="11412399" y="2733423"/>
                <a:ext cx="1962349" cy="2934521"/>
              </a:xfrm>
              <a:prstGeom prst="rect">
                <a:avLst/>
              </a:prstGeom>
              <a:noFill/>
              <a:ln>
                <a:noFill/>
              </a:ln>
            </p:spPr>
          </p:pic>
          <p:cxnSp>
            <p:nvCxnSpPr>
              <p:cNvPr id="1255" name="Google Shape;1255;p103"/>
              <p:cNvCxnSpPr/>
              <p:nvPr/>
            </p:nvCxnSpPr>
            <p:spPr>
              <a:xfrm>
                <a:off x="16067856" y="3336425"/>
                <a:ext cx="1269900" cy="1269900"/>
              </a:xfrm>
              <a:prstGeom prst="straightConnector1">
                <a:avLst/>
              </a:prstGeom>
              <a:solidFill>
                <a:srgbClr val="FFFFFF"/>
              </a:solidFill>
              <a:ln>
                <a:noFill/>
              </a:ln>
            </p:spPr>
          </p:cxnSp>
          <p:cxnSp>
            <p:nvCxnSpPr>
              <p:cNvPr id="1256" name="Google Shape;1256;p103"/>
              <p:cNvCxnSpPr/>
              <p:nvPr/>
            </p:nvCxnSpPr>
            <p:spPr>
              <a:xfrm>
                <a:off x="1745500" y="3147387"/>
                <a:ext cx="1269900" cy="1269900"/>
              </a:xfrm>
              <a:prstGeom prst="straightConnector1">
                <a:avLst/>
              </a:prstGeom>
              <a:solidFill>
                <a:srgbClr val="FFFFFF"/>
              </a:solidFill>
              <a:ln>
                <a:noFill/>
              </a:ln>
            </p:spPr>
          </p:cxnSp>
          <p:cxnSp>
            <p:nvCxnSpPr>
              <p:cNvPr id="1257" name="Google Shape;1257;p103"/>
              <p:cNvCxnSpPr/>
              <p:nvPr/>
            </p:nvCxnSpPr>
            <p:spPr>
              <a:xfrm>
                <a:off x="2153099" y="672202"/>
                <a:ext cx="1269900" cy="1269900"/>
              </a:xfrm>
              <a:prstGeom prst="straightConnector1">
                <a:avLst/>
              </a:prstGeom>
              <a:solidFill>
                <a:srgbClr val="FFFFFF"/>
              </a:solidFill>
              <a:ln>
                <a:noFill/>
              </a:ln>
            </p:spPr>
          </p:cxnSp>
        </p:grpSp>
        <p:sp>
          <p:nvSpPr>
            <p:cNvPr id="1258" name="Google Shape;1258;p103"/>
            <p:cNvSpPr/>
            <p:nvPr/>
          </p:nvSpPr>
          <p:spPr>
            <a:xfrm>
              <a:off x="434403" y="0"/>
              <a:ext cx="3416400" cy="1165800"/>
            </a:xfrm>
            <a:prstGeom prst="roundRect">
              <a:avLst>
                <a:gd fmla="val 50000" name="adj"/>
              </a:avLst>
            </a:prstGeom>
            <a:solidFill>
              <a:srgbClr val="F5CD53">
                <a:alpha val="74900"/>
              </a:srgbClr>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1500"/>
                <a:buFont typeface="Saira Medium"/>
                <a:buNone/>
              </a:pPr>
              <a:r>
                <a:rPr b="0" i="0" lang="en" sz="1500" u="none" cap="none" strike="noStrike">
                  <a:solidFill>
                    <a:srgbClr val="000000"/>
                  </a:solidFill>
                  <a:latin typeface="Saira Medium"/>
                  <a:ea typeface="Saira Medium"/>
                  <a:cs typeface="Saira Medium"/>
                  <a:sym typeface="Saira Medium"/>
                </a:rPr>
                <a:t>Métricas</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 proceso de ciencia de datos</a:t>
            </a:r>
            <a:endParaRPr/>
          </a:p>
        </p:txBody>
      </p:sp>
      <p:sp>
        <p:nvSpPr>
          <p:cNvPr id="289" name="Google Shape;28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41"/>
          <p:cNvSpPr/>
          <p:nvPr/>
        </p:nvSpPr>
        <p:spPr>
          <a:xfrm>
            <a:off x="2764196" y="121117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del problema</a:t>
            </a:r>
            <a:endParaRPr/>
          </a:p>
        </p:txBody>
      </p:sp>
      <p:sp>
        <p:nvSpPr>
          <p:cNvPr id="291" name="Google Shape;291;p41"/>
          <p:cNvSpPr/>
          <p:nvPr/>
        </p:nvSpPr>
        <p:spPr>
          <a:xfrm>
            <a:off x="4991696" y="1211177"/>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 los datos</a:t>
            </a:r>
            <a:endParaRPr/>
          </a:p>
        </p:txBody>
      </p:sp>
      <p:sp>
        <p:nvSpPr>
          <p:cNvPr id="292" name="Google Shape;292;p41"/>
          <p:cNvSpPr/>
          <p:nvPr/>
        </p:nvSpPr>
        <p:spPr>
          <a:xfrm>
            <a:off x="5932550" y="2038979"/>
            <a:ext cx="1388100" cy="566928"/>
          </a:xfrm>
          <a:prstGeom prst="flowChartProcess">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Preparación de los datos</a:t>
            </a:r>
            <a:endParaRPr/>
          </a:p>
        </p:txBody>
      </p:sp>
      <p:sp>
        <p:nvSpPr>
          <p:cNvPr id="293" name="Google Shape;293;p41"/>
          <p:cNvSpPr/>
          <p:nvPr/>
        </p:nvSpPr>
        <p:spPr>
          <a:xfrm>
            <a:off x="5932550" y="3114263"/>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Modelado</a:t>
            </a:r>
            <a:endParaRPr/>
          </a:p>
        </p:txBody>
      </p:sp>
      <p:sp>
        <p:nvSpPr>
          <p:cNvPr id="294" name="Google Shape;294;p41"/>
          <p:cNvSpPr/>
          <p:nvPr/>
        </p:nvSpPr>
        <p:spPr>
          <a:xfrm>
            <a:off x="3877954" y="3681191"/>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Evaluación</a:t>
            </a:r>
            <a:endParaRPr/>
          </a:p>
        </p:txBody>
      </p:sp>
      <p:sp>
        <p:nvSpPr>
          <p:cNvPr id="295" name="Google Shape;295;p41"/>
          <p:cNvSpPr/>
          <p:nvPr/>
        </p:nvSpPr>
        <p:spPr>
          <a:xfrm>
            <a:off x="1823325" y="2576550"/>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Despliegue</a:t>
            </a:r>
            <a:endParaRPr/>
          </a:p>
        </p:txBody>
      </p:sp>
      <p:sp>
        <p:nvSpPr>
          <p:cNvPr id="296" name="Google Shape;296;p41"/>
          <p:cNvSpPr/>
          <p:nvPr/>
        </p:nvSpPr>
        <p:spPr>
          <a:xfrm>
            <a:off x="4152325" y="2213125"/>
            <a:ext cx="839325" cy="9039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Datos</a:t>
            </a:r>
            <a:endParaRPr/>
          </a:p>
        </p:txBody>
      </p:sp>
      <p:cxnSp>
        <p:nvCxnSpPr>
          <p:cNvPr id="297" name="Google Shape;297;p41"/>
          <p:cNvCxnSpPr>
            <a:stCxn id="294" idx="3"/>
            <a:endCxn id="293" idx="2"/>
          </p:cNvCxnSpPr>
          <p:nvPr/>
        </p:nvCxnSpPr>
        <p:spPr>
          <a:xfrm flipH="1" rot="10800000">
            <a:off x="5266054" y="3681155"/>
            <a:ext cx="1360500" cy="283500"/>
          </a:xfrm>
          <a:prstGeom prst="curvedConnector2">
            <a:avLst/>
          </a:prstGeom>
          <a:noFill/>
          <a:ln cap="flat" cmpd="sng" w="38100">
            <a:solidFill>
              <a:srgbClr val="999999"/>
            </a:solidFill>
            <a:prstDash val="solid"/>
            <a:round/>
            <a:headEnd len="med" w="med" type="triangle"/>
            <a:tailEnd len="med" w="med" type="none"/>
          </a:ln>
        </p:spPr>
      </p:cxnSp>
      <p:cxnSp>
        <p:nvCxnSpPr>
          <p:cNvPr id="298" name="Google Shape;298;p41"/>
          <p:cNvCxnSpPr>
            <a:stCxn id="293" idx="0"/>
            <a:endCxn id="292" idx="2"/>
          </p:cNvCxnSpPr>
          <p:nvPr/>
        </p:nvCxnSpPr>
        <p:spPr>
          <a:xfrm rot="-5400000">
            <a:off x="6372650" y="2859713"/>
            <a:ext cx="508500" cy="600"/>
          </a:xfrm>
          <a:prstGeom prst="curvedConnector3">
            <a:avLst>
              <a:gd fmla="val 49986" name="adj1"/>
            </a:avLst>
          </a:prstGeom>
          <a:noFill/>
          <a:ln cap="flat" cmpd="sng" w="28575">
            <a:solidFill>
              <a:srgbClr val="999999"/>
            </a:solidFill>
            <a:prstDash val="solid"/>
            <a:round/>
            <a:headEnd len="med" w="med" type="triangle"/>
            <a:tailEnd len="med" w="med" type="triangle"/>
          </a:ln>
        </p:spPr>
      </p:cxnSp>
      <p:cxnSp>
        <p:nvCxnSpPr>
          <p:cNvPr id="299" name="Google Shape;299;p41"/>
          <p:cNvCxnSpPr>
            <a:stCxn id="292" idx="0"/>
            <a:endCxn id="291" idx="3"/>
          </p:cNvCxnSpPr>
          <p:nvPr/>
        </p:nvCxnSpPr>
        <p:spPr>
          <a:xfrm flipH="1" rot="5400000">
            <a:off x="6231050" y="1643429"/>
            <a:ext cx="544200" cy="246900"/>
          </a:xfrm>
          <a:prstGeom prst="curvedConnector2">
            <a:avLst/>
          </a:prstGeom>
          <a:noFill/>
          <a:ln cap="flat" cmpd="sng" w="38100">
            <a:solidFill>
              <a:srgbClr val="999999"/>
            </a:solidFill>
            <a:prstDash val="solid"/>
            <a:round/>
            <a:headEnd len="med" w="med" type="triangle"/>
            <a:tailEnd len="med" w="med" type="none"/>
          </a:ln>
        </p:spPr>
      </p:cxnSp>
      <p:cxnSp>
        <p:nvCxnSpPr>
          <p:cNvPr id="300" name="Google Shape;300;p41"/>
          <p:cNvCxnSpPr>
            <a:stCxn id="291" idx="1"/>
            <a:endCxn id="290" idx="3"/>
          </p:cNvCxnSpPr>
          <p:nvPr/>
        </p:nvCxnSpPr>
        <p:spPr>
          <a:xfrm flipH="1">
            <a:off x="4152296" y="1494641"/>
            <a:ext cx="839400" cy="600"/>
          </a:xfrm>
          <a:prstGeom prst="curvedConnector3">
            <a:avLst>
              <a:gd fmla="val 50000" name="adj1"/>
            </a:avLst>
          </a:prstGeom>
          <a:noFill/>
          <a:ln cap="flat" cmpd="sng" w="38100">
            <a:solidFill>
              <a:srgbClr val="999999"/>
            </a:solidFill>
            <a:prstDash val="solid"/>
            <a:round/>
            <a:headEnd len="med" w="med" type="triangle"/>
            <a:tailEnd len="med" w="med" type="triangle"/>
          </a:ln>
        </p:spPr>
      </p:cxnSp>
      <p:cxnSp>
        <p:nvCxnSpPr>
          <p:cNvPr id="301" name="Google Shape;301;p41"/>
          <p:cNvCxnSpPr>
            <a:stCxn id="295" idx="2"/>
            <a:endCxn id="294" idx="1"/>
          </p:cNvCxnSpPr>
          <p:nvPr/>
        </p:nvCxnSpPr>
        <p:spPr>
          <a:xfrm flipH="1" rot="-5400000">
            <a:off x="2787075" y="2873778"/>
            <a:ext cx="821100" cy="1360500"/>
          </a:xfrm>
          <a:prstGeom prst="curvedConnector2">
            <a:avLst/>
          </a:prstGeom>
          <a:noFill/>
          <a:ln cap="flat" cmpd="sng" w="38100">
            <a:solidFill>
              <a:srgbClr val="999999"/>
            </a:solidFill>
            <a:prstDash val="solid"/>
            <a:round/>
            <a:headEnd len="med" w="med" type="triangle"/>
            <a:tailEnd len="med" w="med" type="none"/>
          </a:ln>
        </p:spPr>
      </p:cxnSp>
      <p:sp>
        <p:nvSpPr>
          <p:cNvPr id="302" name="Google Shape;302;p41"/>
          <p:cNvSpPr txBox="1"/>
          <p:nvPr/>
        </p:nvSpPr>
        <p:spPr>
          <a:xfrm>
            <a:off x="6568650" y="699300"/>
            <a:ext cx="24525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Encode Sans SemiBold"/>
                <a:ea typeface="Encode Sans SemiBold"/>
                <a:cs typeface="Encode Sans SemiBold"/>
                <a:sym typeface="Encode Sans SemiBold"/>
              </a:rPr>
              <a:t>CRISP-DM: Cross-Industry Standard Process for Data Mining (2006)</a:t>
            </a:r>
            <a:endParaRPr>
              <a:latin typeface="Encode Sans SemiBold"/>
              <a:ea typeface="Encode Sans SemiBold"/>
              <a:cs typeface="Encode Sans SemiBold"/>
              <a:sym typeface="Encode Sans SemiBold"/>
            </a:endParaRPr>
          </a:p>
        </p:txBody>
      </p:sp>
      <p:grpSp>
        <p:nvGrpSpPr>
          <p:cNvPr id="303" name="Google Shape;303;p41"/>
          <p:cNvGrpSpPr/>
          <p:nvPr/>
        </p:nvGrpSpPr>
        <p:grpSpPr>
          <a:xfrm>
            <a:off x="1151425" y="2571650"/>
            <a:ext cx="6940500" cy="119100"/>
            <a:chOff x="1151425" y="2571650"/>
            <a:chExt cx="6940500" cy="119100"/>
          </a:xfrm>
        </p:grpSpPr>
        <p:cxnSp>
          <p:nvCxnSpPr>
            <p:cNvPr id="304" name="Google Shape;304;p41"/>
            <p:cNvCxnSpPr/>
            <p:nvPr/>
          </p:nvCxnSpPr>
          <p:spPr>
            <a:xfrm flipH="1" rot="-5400000">
              <a:off x="4621375" y="-898300"/>
              <a:ext cx="600" cy="6940500"/>
            </a:xfrm>
            <a:prstGeom prst="curvedConnector3">
              <a:avLst>
                <a:gd fmla="val -290516667" name="adj1"/>
              </a:avLst>
            </a:prstGeom>
            <a:noFill/>
            <a:ln cap="flat" cmpd="sng" w="28575">
              <a:solidFill>
                <a:srgbClr val="999999"/>
              </a:solidFill>
              <a:prstDash val="solid"/>
              <a:round/>
              <a:headEnd len="med" w="med" type="none"/>
              <a:tailEnd len="med" w="med" type="triangle"/>
            </a:ln>
          </p:spPr>
        </p:cxnSp>
        <p:cxnSp>
          <p:nvCxnSpPr>
            <p:cNvPr id="305" name="Google Shape;305;p41"/>
            <p:cNvCxnSpPr/>
            <p:nvPr/>
          </p:nvCxnSpPr>
          <p:spPr>
            <a:xfrm flipH="1" rot="-5400000">
              <a:off x="4621375" y="-779800"/>
              <a:ext cx="600" cy="6940500"/>
            </a:xfrm>
            <a:prstGeom prst="curvedConnector3">
              <a:avLst>
                <a:gd fmla="val 292320833" name="adj1"/>
              </a:avLst>
            </a:prstGeom>
            <a:noFill/>
            <a:ln cap="flat" cmpd="sng" w="28575">
              <a:solidFill>
                <a:srgbClr val="999999"/>
              </a:solidFill>
              <a:prstDash val="solid"/>
              <a:round/>
              <a:headEnd len="med" w="med" type="triangle"/>
              <a:tailEnd len="med" w="med" type="none"/>
            </a:ln>
          </p:spPr>
        </p:cxnSp>
      </p:grpSp>
      <p:cxnSp>
        <p:nvCxnSpPr>
          <p:cNvPr id="306" name="Google Shape;306;p41"/>
          <p:cNvCxnSpPr/>
          <p:nvPr/>
        </p:nvCxnSpPr>
        <p:spPr>
          <a:xfrm flipH="1" rot="-5400000">
            <a:off x="3063596" y="2172753"/>
            <a:ext cx="1903200" cy="1113900"/>
          </a:xfrm>
          <a:prstGeom prst="curvedConnector3">
            <a:avLst>
              <a:gd fmla="val 77320" name="adj1"/>
            </a:avLst>
          </a:prstGeom>
          <a:noFill/>
          <a:ln cap="flat" cmpd="sng" w="38100">
            <a:solidFill>
              <a:srgbClr val="999999"/>
            </a:solidFill>
            <a:prstDash val="solid"/>
            <a:round/>
            <a:headEnd len="med" w="med" type="triangle"/>
            <a:tailEnd len="med" w="med" type="none"/>
          </a:ln>
        </p:spPr>
      </p:cxnSp>
      <p:sp>
        <p:nvSpPr>
          <p:cNvPr id="307" name="Google Shape;307;p41"/>
          <p:cNvSpPr txBox="1"/>
          <p:nvPr/>
        </p:nvSpPr>
        <p:spPr>
          <a:xfrm>
            <a:off x="946300" y="1341100"/>
            <a:ext cx="4368900" cy="2710500"/>
          </a:xfrm>
          <a:prstGeom prst="rect">
            <a:avLst/>
          </a:prstGeom>
          <a:solidFill>
            <a:srgbClr val="FFFFFF"/>
          </a:solidFill>
          <a:ln cap="flat" cmpd="sng" w="19050">
            <a:solidFill>
              <a:srgbClr val="FF0000"/>
            </a:solidFill>
            <a:prstDash val="solid"/>
            <a:round/>
            <a:headEnd len="sm" w="sm" type="none"/>
            <a:tailEnd len="sm" w="sm" type="none"/>
          </a:ln>
          <a:effectLst>
            <a:outerShdw blurRad="457200" rotWithShape="0" algn="bl" dir="2400000" dist="190500">
              <a:srgbClr val="000000">
                <a:alpha val="50000"/>
              </a:srgbClr>
            </a:outerShdw>
          </a:effectLst>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Limpiado de datos (errores, duplicados, datos faltantes)</a:t>
            </a:r>
            <a:endParaRPr sz="1600">
              <a:solidFill>
                <a:srgbClr val="674EA7"/>
              </a:solidFill>
              <a:latin typeface="Encode Sans SemiBold"/>
              <a:ea typeface="Encode Sans SemiBold"/>
              <a:cs typeface="Encode Sans SemiBold"/>
              <a:sym typeface="Encode Sans SemiBold"/>
            </a:endParaRPr>
          </a:p>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Transformación de datos (adaptar los datos para poder procesarlos - normalización, encoding, etc.)</a:t>
            </a:r>
            <a:endParaRPr sz="1600">
              <a:solidFill>
                <a:srgbClr val="674EA7"/>
              </a:solidFill>
              <a:latin typeface="Encode Sans SemiBold"/>
              <a:ea typeface="Encode Sans SemiBold"/>
              <a:cs typeface="Encode Sans SemiBold"/>
              <a:sym typeface="Encode Sans SemiBold"/>
            </a:endParaRPr>
          </a:p>
          <a:p>
            <a:pPr indent="-330200" lvl="0" marL="457200" rtl="0" algn="l">
              <a:lnSpc>
                <a:spcPct val="150000"/>
              </a:lnSpc>
              <a:spcBef>
                <a:spcPts val="0"/>
              </a:spcBef>
              <a:spcAft>
                <a:spcPts val="0"/>
              </a:spcAft>
              <a:buClr>
                <a:srgbClr val="674EA7"/>
              </a:buClr>
              <a:buSzPts val="1600"/>
              <a:buFont typeface="Encode Sans SemiBold"/>
              <a:buChar char="●"/>
            </a:pPr>
            <a:r>
              <a:rPr lang="en" sz="1600">
                <a:solidFill>
                  <a:srgbClr val="674EA7"/>
                </a:solidFill>
                <a:latin typeface="Encode Sans SemiBold"/>
                <a:ea typeface="Encode Sans SemiBold"/>
                <a:cs typeface="Encode Sans SemiBold"/>
                <a:sym typeface="Encode Sans SemiBold"/>
              </a:rPr>
              <a:t>Reducción de datos (selección de features, compresión de data, sampleo)</a:t>
            </a:r>
            <a:endParaRPr sz="1600">
              <a:solidFill>
                <a:srgbClr val="674EA7"/>
              </a:solidFill>
              <a:latin typeface="Encode Sans SemiBold"/>
              <a:ea typeface="Encode Sans SemiBold"/>
              <a:cs typeface="Encode Sans SemiBold"/>
              <a:sym typeface="Encode Sans SemiBo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64" name="Google Shape;1264;p104"/>
          <p:cNvPicPr preferRelativeResize="0"/>
          <p:nvPr/>
        </p:nvPicPr>
        <p:blipFill rotWithShape="1">
          <a:blip r:embed="rId3">
            <a:alphaModFix/>
          </a:blip>
          <a:srcRect b="2324" l="0" r="0" t="0"/>
          <a:stretch/>
        </p:blipFill>
        <p:spPr>
          <a:xfrm>
            <a:off x="6238300" y="119550"/>
            <a:ext cx="2782850" cy="4939426"/>
          </a:xfrm>
          <a:prstGeom prst="rect">
            <a:avLst/>
          </a:prstGeom>
          <a:noFill/>
          <a:ln>
            <a:noFill/>
          </a:ln>
        </p:spPr>
      </p:pic>
      <p:sp>
        <p:nvSpPr>
          <p:cNvPr id="1265" name="Google Shape;1265;p104"/>
          <p:cNvSpPr txBox="1"/>
          <p:nvPr/>
        </p:nvSpPr>
        <p:spPr>
          <a:xfrm>
            <a:off x="214325" y="4722525"/>
            <a:ext cx="5403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IBM Plex Mono"/>
                <a:ea typeface="IBM Plex Mono"/>
                <a:cs typeface="IBM Plex Mono"/>
                <a:sym typeface="IBM Plex Mono"/>
                <a:hlinkClick r:id="rId4"/>
              </a:rPr>
              <a:t>https://en.wikipedia.org/wiki/Precision_and_recall</a:t>
            </a:r>
            <a:r>
              <a:rPr lang="en" sz="1200">
                <a:latin typeface="IBM Plex Mono"/>
                <a:ea typeface="IBM Plex Mono"/>
                <a:cs typeface="IBM Plex Mono"/>
                <a:sym typeface="IBM Plex Mono"/>
              </a:rPr>
              <a:t> </a:t>
            </a:r>
            <a:endParaRPr sz="1200">
              <a:latin typeface="IBM Plex Mono"/>
              <a:ea typeface="IBM Plex Mono"/>
              <a:cs typeface="IBM Plex Mono"/>
              <a:sym typeface="IBM Plex Mono"/>
            </a:endParaRPr>
          </a:p>
        </p:txBody>
      </p:sp>
      <p:sp>
        <p:nvSpPr>
          <p:cNvPr id="1266" name="Google Shape;1266;p104"/>
          <p:cNvSpPr txBox="1"/>
          <p:nvPr/>
        </p:nvSpPr>
        <p:spPr>
          <a:xfrm>
            <a:off x="214325" y="191350"/>
            <a:ext cx="3941700" cy="4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Encode Sans SemiBold"/>
                <a:ea typeface="Encode Sans SemiBold"/>
                <a:cs typeface="Encode Sans SemiBold"/>
                <a:sym typeface="Encode Sans SemiBold"/>
              </a:rPr>
              <a:t>Qué queremos maximizar?</a:t>
            </a:r>
            <a:endParaRPr>
              <a:solidFill>
                <a:srgbClr val="980000"/>
              </a:solidFill>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Fracción d</a:t>
            </a:r>
            <a:r>
              <a:rPr lang="en">
                <a:solidFill>
                  <a:srgbClr val="38761D"/>
                </a:solidFill>
                <a:latin typeface="Encode Sans SemiBold"/>
                <a:ea typeface="Encode Sans SemiBold"/>
                <a:cs typeface="Encode Sans SemiBold"/>
                <a:sym typeface="Encode Sans SemiBold"/>
              </a:rPr>
              <a:t>e </a:t>
            </a:r>
            <a:r>
              <a:rPr b="1" lang="en">
                <a:solidFill>
                  <a:srgbClr val="38761D"/>
                </a:solidFill>
                <a:latin typeface="Encode Sans"/>
                <a:ea typeface="Encode Sans"/>
                <a:cs typeface="Encode Sans"/>
                <a:sym typeface="Encode Sans"/>
              </a:rPr>
              <a:t>emails importantes</a:t>
            </a:r>
            <a:r>
              <a:rPr lang="en">
                <a:latin typeface="Encode Sans SemiBold"/>
                <a:ea typeface="Encode Sans SemiBold"/>
                <a:cs typeface="Encode Sans SemiBold"/>
                <a:sym typeface="Encode Sans SemiBold"/>
              </a:rPr>
              <a:t> entre los emails </a:t>
            </a:r>
            <a:r>
              <a:rPr b="1" i="1" lang="en">
                <a:solidFill>
                  <a:srgbClr val="9900FF"/>
                </a:solidFill>
                <a:latin typeface="Encode Sans"/>
                <a:ea typeface="Encode Sans"/>
                <a:cs typeface="Encode Sans"/>
                <a:sym typeface="Encode Sans"/>
              </a:rPr>
              <a:t>que llegaron al Inbox</a:t>
            </a:r>
            <a:r>
              <a:rPr i="1" lang="en">
                <a:latin typeface="Encode Sans SemiBold"/>
                <a:ea typeface="Encode Sans SemiBold"/>
                <a:cs typeface="Encode Sans SemiBold"/>
                <a:sym typeface="Encode Sans SemiBold"/>
              </a:rPr>
              <a:t>.</a:t>
            </a:r>
            <a:endParaRPr i="1">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 Positive Predicted Value</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PPV = TP / (TP + FP)</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Exhaustividad (Recall): Fracción de </a:t>
            </a:r>
            <a:r>
              <a:rPr b="1" i="1" lang="en">
                <a:solidFill>
                  <a:srgbClr val="38761D"/>
                </a:solidFill>
                <a:latin typeface="Encode Sans"/>
                <a:ea typeface="Encode Sans"/>
                <a:cs typeface="Encode Sans"/>
                <a:sym typeface="Encode Sans"/>
              </a:rPr>
              <a:t>emails importantes que llegaron al inbox</a:t>
            </a:r>
            <a:r>
              <a:rPr lang="en">
                <a:latin typeface="Encode Sans SemiBold"/>
                <a:ea typeface="Encode Sans SemiBold"/>
                <a:cs typeface="Encode Sans SemiBold"/>
                <a:sym typeface="Encode Sans SemiBold"/>
              </a:rPr>
              <a:t>, con respecto a  </a:t>
            </a:r>
            <a:r>
              <a:rPr b="1" lang="en">
                <a:solidFill>
                  <a:srgbClr val="980000"/>
                </a:solidFill>
                <a:latin typeface="Encode Sans"/>
                <a:ea typeface="Encode Sans"/>
                <a:cs typeface="Encode Sans"/>
                <a:sym typeface="Encode Sans"/>
              </a:rPr>
              <a:t>todos los emails importantes.</a:t>
            </a:r>
            <a:r>
              <a:rPr lang="en">
                <a:latin typeface="Encode Sans SemiBold"/>
                <a:ea typeface="Encode Sans SemiBold"/>
                <a:cs typeface="Encode Sans SemiBold"/>
                <a:sym typeface="Encode Sans SemiBold"/>
              </a:rPr>
              <a:t>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Recall = True Positive Rate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TPR = TP / P = TP / (TP + FN)</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Accuracy = Exactitud</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ACC = TP + TN / P + N</a:t>
            </a:r>
            <a:endParaRPr>
              <a:latin typeface="Encode Sans SemiBold"/>
              <a:ea typeface="Encode Sans SemiBold"/>
              <a:cs typeface="Encode Sans SemiBold"/>
              <a:sym typeface="Encode Sans SemiBold"/>
            </a:endParaRPr>
          </a:p>
        </p:txBody>
      </p:sp>
      <p:sp>
        <p:nvSpPr>
          <p:cNvPr id="1267" name="Google Shape;1267;p104"/>
          <p:cNvSpPr/>
          <p:nvPr/>
        </p:nvSpPr>
        <p:spPr>
          <a:xfrm>
            <a:off x="6475303" y="3616575"/>
            <a:ext cx="2372700" cy="393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4"/>
          <p:cNvSpPr txBox="1"/>
          <p:nvPr/>
        </p:nvSpPr>
        <p:spPr>
          <a:xfrm>
            <a:off x="6375145" y="23291"/>
            <a:ext cx="14550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Encode Sans SemiBold"/>
                <a:ea typeface="Encode Sans SemiBold"/>
                <a:cs typeface="Encode Sans SemiBold"/>
                <a:sym typeface="Encode Sans SemiBold"/>
              </a:rPr>
              <a:t>Emails importantes</a:t>
            </a:r>
            <a:endParaRPr i="1" sz="900">
              <a:latin typeface="Encode Sans SemiBold"/>
              <a:ea typeface="Encode Sans SemiBold"/>
              <a:cs typeface="Encode Sans SemiBold"/>
              <a:sym typeface="Encode Sans SemiBold"/>
            </a:endParaRPr>
          </a:p>
        </p:txBody>
      </p:sp>
      <p:sp>
        <p:nvSpPr>
          <p:cNvPr id="1269" name="Google Shape;1269;p104"/>
          <p:cNvSpPr txBox="1"/>
          <p:nvPr/>
        </p:nvSpPr>
        <p:spPr>
          <a:xfrm>
            <a:off x="6582475" y="3199400"/>
            <a:ext cx="12858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Encode Sans SemiBold"/>
                <a:ea typeface="Encode Sans SemiBold"/>
                <a:cs typeface="Encode Sans SemiBold"/>
                <a:sym typeface="Encode Sans SemiBold"/>
              </a:rPr>
              <a:t>Emails (Inbox)</a:t>
            </a:r>
            <a:endParaRPr sz="1100">
              <a:latin typeface="Encode Sans SemiBold"/>
              <a:ea typeface="Encode Sans SemiBold"/>
              <a:cs typeface="Encode Sans SemiBold"/>
              <a:sym typeface="Encode Sans SemiBold"/>
            </a:endParaRPr>
          </a:p>
        </p:txBody>
      </p:sp>
      <p:sp>
        <p:nvSpPr>
          <p:cNvPr id="1270" name="Google Shape;1270;p104"/>
          <p:cNvSpPr txBox="1"/>
          <p:nvPr/>
        </p:nvSpPr>
        <p:spPr>
          <a:xfrm>
            <a:off x="7753603" y="23312"/>
            <a:ext cx="1232100" cy="3231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Encode Sans SemiBold"/>
                <a:ea typeface="Encode Sans SemiBold"/>
                <a:cs typeface="Encode Sans SemiBold"/>
                <a:sym typeface="Encode Sans SemiBold"/>
              </a:rPr>
              <a:t>Emails indeseables</a:t>
            </a:r>
            <a:endParaRPr i="1" sz="900">
              <a:latin typeface="Encode Sans SemiBold"/>
              <a:ea typeface="Encode Sans SemiBold"/>
              <a:cs typeface="Encode Sans SemiBold"/>
              <a:sym typeface="Encode Sans SemiBold"/>
            </a:endParaRPr>
          </a:p>
        </p:txBody>
      </p:sp>
      <p:pic>
        <p:nvPicPr>
          <p:cNvPr id="1271" name="Google Shape;1271;p104"/>
          <p:cNvPicPr preferRelativeResize="0"/>
          <p:nvPr/>
        </p:nvPicPr>
        <p:blipFill>
          <a:blip r:embed="rId5">
            <a:alphaModFix/>
          </a:blip>
          <a:stretch>
            <a:fillRect/>
          </a:stretch>
        </p:blipFill>
        <p:spPr>
          <a:xfrm>
            <a:off x="4308425" y="152400"/>
            <a:ext cx="1777475" cy="1777475"/>
          </a:xfrm>
          <a:prstGeom prst="rect">
            <a:avLst/>
          </a:prstGeom>
          <a:noFill/>
          <a:ln>
            <a:noFill/>
          </a:ln>
        </p:spPr>
      </p:pic>
      <p:sp>
        <p:nvSpPr>
          <p:cNvPr id="1272" name="Google Shape;1272;p104"/>
          <p:cNvSpPr txBox="1"/>
          <p:nvPr/>
        </p:nvSpPr>
        <p:spPr>
          <a:xfrm>
            <a:off x="4607725" y="1982400"/>
            <a:ext cx="128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6AA84F"/>
                </a:solidFill>
                <a:latin typeface="Encode Sans"/>
                <a:ea typeface="Encode Sans"/>
                <a:cs typeface="Encode Sans"/>
                <a:sym typeface="Encode Sans"/>
              </a:rPr>
              <a:t>verde</a:t>
            </a:r>
            <a:r>
              <a:rPr lang="en" sz="1200">
                <a:latin typeface="Encode Sans SemiBold"/>
                <a:ea typeface="Encode Sans SemiBold"/>
                <a:cs typeface="Encode Sans SemiBold"/>
                <a:sym typeface="Encode Sans SemiBold"/>
              </a:rPr>
              <a:t> = acierto</a:t>
            </a:r>
            <a:endParaRPr sz="1200">
              <a:latin typeface="Encode Sans SemiBold"/>
              <a:ea typeface="Encode Sans SemiBold"/>
              <a:cs typeface="Encode Sans SemiBold"/>
              <a:sym typeface="Encode Sans SemiBold"/>
            </a:endParaRPr>
          </a:p>
          <a:p>
            <a:pPr indent="0" lvl="0" marL="0" rtl="0" algn="l">
              <a:spcBef>
                <a:spcPts val="0"/>
              </a:spcBef>
              <a:spcAft>
                <a:spcPts val="0"/>
              </a:spcAft>
              <a:buNone/>
            </a:pPr>
            <a:r>
              <a:rPr b="1" lang="en" sz="1200">
                <a:solidFill>
                  <a:srgbClr val="980000"/>
                </a:solidFill>
                <a:latin typeface="Encode Sans"/>
                <a:ea typeface="Encode Sans"/>
                <a:cs typeface="Encode Sans"/>
                <a:sym typeface="Encode Sans"/>
              </a:rPr>
              <a:t>rojo</a:t>
            </a:r>
            <a:r>
              <a:rPr lang="en" sz="1200">
                <a:latin typeface="Encode Sans SemiBold"/>
                <a:ea typeface="Encode Sans SemiBold"/>
                <a:cs typeface="Encode Sans SemiBold"/>
                <a:sym typeface="Encode Sans SemiBold"/>
              </a:rPr>
              <a:t> = error</a:t>
            </a:r>
            <a:endParaRPr sz="1200">
              <a:latin typeface="Encode Sans SemiBold"/>
              <a:ea typeface="Encode Sans SemiBold"/>
              <a:cs typeface="Encode Sans SemiBold"/>
              <a:sym typeface="Encode Sans SemiBo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78" name="Google Shape;1278;p105"/>
          <p:cNvPicPr preferRelativeResize="0"/>
          <p:nvPr/>
        </p:nvPicPr>
        <p:blipFill>
          <a:blip r:embed="rId3">
            <a:alphaModFix/>
          </a:blip>
          <a:stretch>
            <a:fillRect/>
          </a:stretch>
        </p:blipFill>
        <p:spPr>
          <a:xfrm>
            <a:off x="5294650" y="214929"/>
            <a:ext cx="3726502" cy="4845092"/>
          </a:xfrm>
          <a:prstGeom prst="rect">
            <a:avLst/>
          </a:prstGeom>
          <a:noFill/>
          <a:ln>
            <a:noFill/>
          </a:ln>
        </p:spPr>
      </p:pic>
      <p:sp>
        <p:nvSpPr>
          <p:cNvPr id="1279" name="Google Shape;1279;p105"/>
          <p:cNvSpPr txBox="1"/>
          <p:nvPr/>
        </p:nvSpPr>
        <p:spPr>
          <a:xfrm>
            <a:off x="214325" y="4722525"/>
            <a:ext cx="5403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IBM Plex Mono"/>
                <a:ea typeface="IBM Plex Mono"/>
                <a:cs typeface="IBM Plex Mono"/>
                <a:sym typeface="IBM Plex Mono"/>
                <a:hlinkClick r:id="rId4"/>
              </a:rPr>
              <a:t>https://en.wikipedia.org/wiki/Precision_and_recall</a:t>
            </a:r>
            <a:r>
              <a:rPr lang="en" sz="1200">
                <a:latin typeface="IBM Plex Mono"/>
                <a:ea typeface="IBM Plex Mono"/>
                <a:cs typeface="IBM Plex Mono"/>
                <a:sym typeface="IBM Plex Mono"/>
              </a:rPr>
              <a:t> </a:t>
            </a:r>
            <a:endParaRPr sz="1200">
              <a:latin typeface="IBM Plex Mono"/>
              <a:ea typeface="IBM Plex Mono"/>
              <a:cs typeface="IBM Plex Mono"/>
              <a:sym typeface="IBM Plex Mono"/>
            </a:endParaRPr>
          </a:p>
        </p:txBody>
      </p:sp>
      <p:sp>
        <p:nvSpPr>
          <p:cNvPr id="1280" name="Google Shape;1280;p105"/>
          <p:cNvSpPr txBox="1"/>
          <p:nvPr/>
        </p:nvSpPr>
        <p:spPr>
          <a:xfrm>
            <a:off x="214325" y="191350"/>
            <a:ext cx="4615500" cy="4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Encode Sans SemiBold"/>
                <a:ea typeface="Encode Sans SemiBold"/>
                <a:cs typeface="Encode Sans SemiBold"/>
                <a:sym typeface="Encode Sans SemiBold"/>
              </a:rPr>
              <a:t>Qué pasa si dejamos entrar todos los emails al Inbox?</a:t>
            </a:r>
            <a:endParaRPr>
              <a:solidFill>
                <a:srgbClr val="980000"/>
              </a:solidFill>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Fracción d</a:t>
            </a:r>
            <a:r>
              <a:rPr lang="en">
                <a:solidFill>
                  <a:srgbClr val="38761D"/>
                </a:solidFill>
                <a:latin typeface="Encode Sans SemiBold"/>
                <a:ea typeface="Encode Sans SemiBold"/>
                <a:cs typeface="Encode Sans SemiBold"/>
                <a:sym typeface="Encode Sans SemiBold"/>
              </a:rPr>
              <a:t>e </a:t>
            </a:r>
            <a:r>
              <a:rPr b="1" lang="en">
                <a:solidFill>
                  <a:srgbClr val="38761D"/>
                </a:solidFill>
                <a:latin typeface="Encode Sans"/>
                <a:ea typeface="Encode Sans"/>
                <a:cs typeface="Encode Sans"/>
                <a:sym typeface="Encode Sans"/>
              </a:rPr>
              <a:t>emails importantes</a:t>
            </a:r>
            <a:r>
              <a:rPr lang="en">
                <a:latin typeface="Encode Sans SemiBold"/>
                <a:ea typeface="Encode Sans SemiBold"/>
                <a:cs typeface="Encode Sans SemiBold"/>
                <a:sym typeface="Encode Sans SemiBold"/>
              </a:rPr>
              <a:t> entre los emails </a:t>
            </a:r>
            <a:r>
              <a:rPr b="1" i="1" lang="en">
                <a:solidFill>
                  <a:srgbClr val="9900FF"/>
                </a:solidFill>
                <a:latin typeface="Encode Sans"/>
                <a:ea typeface="Encode Sans"/>
                <a:cs typeface="Encode Sans"/>
                <a:sym typeface="Encode Sans"/>
              </a:rPr>
              <a:t>que llegaron al Inbox</a:t>
            </a:r>
            <a:r>
              <a:rPr i="1" lang="en">
                <a:latin typeface="Encode Sans SemiBold"/>
                <a:ea typeface="Encode Sans SemiBold"/>
                <a:cs typeface="Encode Sans SemiBold"/>
                <a:sym typeface="Encode Sans SemiBold"/>
              </a:rPr>
              <a:t>.</a:t>
            </a:r>
            <a:endParaRPr i="1">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 Positive Predicted Value</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PPV = TP / (TP + FP) = 12 / 22 = 54%</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Exhaustividad (Recall): Fracción de </a:t>
            </a:r>
            <a:r>
              <a:rPr b="1" i="1" lang="en">
                <a:solidFill>
                  <a:srgbClr val="38761D"/>
                </a:solidFill>
                <a:latin typeface="Encode Sans"/>
                <a:ea typeface="Encode Sans"/>
                <a:cs typeface="Encode Sans"/>
                <a:sym typeface="Encode Sans"/>
              </a:rPr>
              <a:t>emails importantes que llegaron al inbox</a:t>
            </a:r>
            <a:r>
              <a:rPr lang="en">
                <a:latin typeface="Encode Sans SemiBold"/>
                <a:ea typeface="Encode Sans SemiBold"/>
                <a:cs typeface="Encode Sans SemiBold"/>
                <a:sym typeface="Encode Sans SemiBold"/>
              </a:rPr>
              <a:t>, con respecto a  </a:t>
            </a:r>
            <a:r>
              <a:rPr b="1" lang="en">
                <a:solidFill>
                  <a:srgbClr val="980000"/>
                </a:solidFill>
                <a:latin typeface="Encode Sans"/>
                <a:ea typeface="Encode Sans"/>
                <a:cs typeface="Encode Sans"/>
                <a:sym typeface="Encode Sans"/>
              </a:rPr>
              <a:t>todos los emails importantes.</a:t>
            </a:r>
            <a:r>
              <a:rPr lang="en">
                <a:latin typeface="Encode Sans SemiBold"/>
                <a:ea typeface="Encode Sans SemiBold"/>
                <a:cs typeface="Encode Sans SemiBold"/>
                <a:sym typeface="Encode Sans SemiBold"/>
              </a:rPr>
              <a:t>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Recall = True Positive Rate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TPR = TP / P = TP / (TP + FN) = 12 / 12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Pero también:</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False Positive Rate (Probabilidad de falsa Alarma)</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FPR = FP / N = FP / (FP + TN) = 10/10 </a:t>
            </a:r>
            <a:endParaRPr>
              <a:latin typeface="Encode Sans SemiBold"/>
              <a:ea typeface="Encode Sans SemiBold"/>
              <a:cs typeface="Encode Sans SemiBold"/>
              <a:sym typeface="Encode Sans SemiBold"/>
            </a:endParaRPr>
          </a:p>
        </p:txBody>
      </p:sp>
      <p:sp>
        <p:nvSpPr>
          <p:cNvPr id="1281" name="Google Shape;1281;p105"/>
          <p:cNvSpPr txBox="1"/>
          <p:nvPr/>
        </p:nvSpPr>
        <p:spPr>
          <a:xfrm>
            <a:off x="3513200" y="2778425"/>
            <a:ext cx="98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Encode Sans SemiBold"/>
                <a:ea typeface="Encode Sans SemiBold"/>
                <a:cs typeface="Encode Sans SemiBold"/>
                <a:sym typeface="Encode Sans SemiBold"/>
              </a:rPr>
              <a:t>💯!!</a:t>
            </a:r>
            <a:endParaRPr sz="3000">
              <a:latin typeface="Encode Sans SemiBold"/>
              <a:ea typeface="Encode Sans SemiBold"/>
              <a:cs typeface="Encode Sans SemiBold"/>
              <a:sym typeface="Encode Sans SemiBold"/>
            </a:endParaRPr>
          </a:p>
        </p:txBody>
      </p:sp>
      <p:sp>
        <p:nvSpPr>
          <p:cNvPr id="1282" name="Google Shape;1282;p105"/>
          <p:cNvSpPr txBox="1"/>
          <p:nvPr/>
        </p:nvSpPr>
        <p:spPr>
          <a:xfrm>
            <a:off x="3589400" y="3979425"/>
            <a:ext cx="98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Encode Sans SemiBold"/>
                <a:ea typeface="Encode Sans SemiBold"/>
                <a:cs typeface="Encode Sans SemiBold"/>
                <a:sym typeface="Encode Sans SemiBold"/>
              </a:rPr>
              <a:t>💯!!</a:t>
            </a:r>
            <a:endParaRPr sz="3000">
              <a:latin typeface="Encode Sans SemiBold"/>
              <a:ea typeface="Encode Sans SemiBold"/>
              <a:cs typeface="Encode Sans SemiBold"/>
              <a:sym typeface="Encode Sans SemiBold"/>
            </a:endParaRPr>
          </a:p>
        </p:txBody>
      </p:sp>
      <p:sp>
        <p:nvSpPr>
          <p:cNvPr id="1283" name="Google Shape;1283;p105"/>
          <p:cNvSpPr txBox="1"/>
          <p:nvPr/>
        </p:nvSpPr>
        <p:spPr>
          <a:xfrm>
            <a:off x="3589400" y="1185675"/>
            <a:ext cx="98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Encode Sans SemiBold"/>
                <a:ea typeface="Encode Sans SemiBold"/>
                <a:cs typeface="Encode Sans SemiBold"/>
                <a:sym typeface="Encode Sans SemiBold"/>
              </a:rPr>
              <a:t>😐</a:t>
            </a:r>
            <a:endParaRPr sz="3000">
              <a:latin typeface="Encode Sans SemiBold"/>
              <a:ea typeface="Encode Sans SemiBold"/>
              <a:cs typeface="Encode Sans SemiBold"/>
              <a:sym typeface="Encode Sans SemiBo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89" name="Google Shape;1289;p106"/>
          <p:cNvPicPr preferRelativeResize="0"/>
          <p:nvPr/>
        </p:nvPicPr>
        <p:blipFill rotWithShape="1">
          <a:blip r:embed="rId3">
            <a:alphaModFix/>
          </a:blip>
          <a:srcRect b="0" l="0" r="0" t="0"/>
          <a:stretch/>
        </p:blipFill>
        <p:spPr>
          <a:xfrm>
            <a:off x="6516000" y="65725"/>
            <a:ext cx="2428938" cy="4838700"/>
          </a:xfrm>
          <a:prstGeom prst="rect">
            <a:avLst/>
          </a:prstGeom>
          <a:noFill/>
          <a:ln>
            <a:noFill/>
          </a:ln>
        </p:spPr>
      </p:pic>
      <p:sp>
        <p:nvSpPr>
          <p:cNvPr id="1290" name="Google Shape;1290;p106"/>
          <p:cNvSpPr txBox="1"/>
          <p:nvPr/>
        </p:nvSpPr>
        <p:spPr>
          <a:xfrm>
            <a:off x="214325" y="4722525"/>
            <a:ext cx="5403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IBM Plex Mono"/>
                <a:ea typeface="IBM Plex Mono"/>
                <a:cs typeface="IBM Plex Mono"/>
                <a:sym typeface="IBM Plex Mono"/>
                <a:hlinkClick r:id="rId4"/>
              </a:rPr>
              <a:t>https://en.wikipedia.org/wiki/Precision_and_recall</a:t>
            </a:r>
            <a:r>
              <a:rPr lang="en" sz="1200">
                <a:latin typeface="IBM Plex Mono"/>
                <a:ea typeface="IBM Plex Mono"/>
                <a:cs typeface="IBM Plex Mono"/>
                <a:sym typeface="IBM Plex Mono"/>
              </a:rPr>
              <a:t> </a:t>
            </a:r>
            <a:endParaRPr sz="1200">
              <a:latin typeface="IBM Plex Mono"/>
              <a:ea typeface="IBM Plex Mono"/>
              <a:cs typeface="IBM Plex Mono"/>
              <a:sym typeface="IBM Plex Mono"/>
            </a:endParaRPr>
          </a:p>
        </p:txBody>
      </p:sp>
      <p:sp>
        <p:nvSpPr>
          <p:cNvPr id="1291" name="Google Shape;1291;p106"/>
          <p:cNvSpPr txBox="1"/>
          <p:nvPr/>
        </p:nvSpPr>
        <p:spPr>
          <a:xfrm>
            <a:off x="214325" y="191350"/>
            <a:ext cx="4615500" cy="45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Encode Sans SemiBold"/>
                <a:ea typeface="Encode Sans SemiBold"/>
                <a:cs typeface="Encode Sans SemiBold"/>
                <a:sym typeface="Encode Sans SemiBold"/>
              </a:rPr>
              <a:t>Qué pasa si dejamos entrar pocos emails al Inbox?</a:t>
            </a:r>
            <a:endParaRPr>
              <a:solidFill>
                <a:srgbClr val="980000"/>
              </a:solidFill>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(Especificidad)</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Fracción d</a:t>
            </a:r>
            <a:r>
              <a:rPr lang="en">
                <a:solidFill>
                  <a:srgbClr val="38761D"/>
                </a:solidFill>
                <a:latin typeface="Encode Sans SemiBold"/>
                <a:ea typeface="Encode Sans SemiBold"/>
                <a:cs typeface="Encode Sans SemiBold"/>
                <a:sym typeface="Encode Sans SemiBold"/>
              </a:rPr>
              <a:t>e </a:t>
            </a:r>
            <a:r>
              <a:rPr b="1" lang="en">
                <a:solidFill>
                  <a:srgbClr val="38761D"/>
                </a:solidFill>
                <a:latin typeface="Encode Sans"/>
                <a:ea typeface="Encode Sans"/>
                <a:cs typeface="Encode Sans"/>
                <a:sym typeface="Encode Sans"/>
              </a:rPr>
              <a:t>emails importantes</a:t>
            </a:r>
            <a:r>
              <a:rPr lang="en">
                <a:latin typeface="Encode Sans SemiBold"/>
                <a:ea typeface="Encode Sans SemiBold"/>
                <a:cs typeface="Encode Sans SemiBold"/>
                <a:sym typeface="Encode Sans SemiBold"/>
              </a:rPr>
              <a:t> entre los emails </a:t>
            </a:r>
            <a:r>
              <a:rPr b="1" i="1" lang="en">
                <a:solidFill>
                  <a:srgbClr val="9900FF"/>
                </a:solidFill>
                <a:latin typeface="Encode Sans"/>
                <a:ea typeface="Encode Sans"/>
                <a:cs typeface="Encode Sans"/>
                <a:sym typeface="Encode Sans"/>
              </a:rPr>
              <a:t>que llegaron al Inbox</a:t>
            </a:r>
            <a:r>
              <a:rPr i="1" lang="en">
                <a:latin typeface="Encode Sans SemiBold"/>
                <a:ea typeface="Encode Sans SemiBold"/>
                <a:cs typeface="Encode Sans SemiBold"/>
                <a:sym typeface="Encode Sans SemiBold"/>
              </a:rPr>
              <a:t>.</a:t>
            </a:r>
            <a:endParaRPr i="1">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Precision = Positive Predicted Value</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PPV = TP / (TP + FP) = 1 / 1 = 100%</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Exhaustividad (Recall)</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Fracción de </a:t>
            </a:r>
            <a:r>
              <a:rPr b="1" i="1" lang="en">
                <a:solidFill>
                  <a:srgbClr val="38761D"/>
                </a:solidFill>
                <a:latin typeface="Encode Sans"/>
                <a:ea typeface="Encode Sans"/>
                <a:cs typeface="Encode Sans"/>
                <a:sym typeface="Encode Sans"/>
              </a:rPr>
              <a:t>emails importantes que llegaron al inbox</a:t>
            </a:r>
            <a:r>
              <a:rPr lang="en">
                <a:latin typeface="Encode Sans SemiBold"/>
                <a:ea typeface="Encode Sans SemiBold"/>
                <a:cs typeface="Encode Sans SemiBold"/>
                <a:sym typeface="Encode Sans SemiBold"/>
              </a:rPr>
              <a:t>, con respecto a  </a:t>
            </a:r>
            <a:r>
              <a:rPr b="1" lang="en">
                <a:solidFill>
                  <a:srgbClr val="980000"/>
                </a:solidFill>
                <a:latin typeface="Encode Sans"/>
                <a:ea typeface="Encode Sans"/>
                <a:cs typeface="Encode Sans"/>
                <a:sym typeface="Encode Sans"/>
              </a:rPr>
              <a:t>todos los emails importantes.</a:t>
            </a:r>
            <a:r>
              <a:rPr lang="en">
                <a:latin typeface="Encode Sans SemiBold"/>
                <a:ea typeface="Encode Sans SemiBold"/>
                <a:cs typeface="Encode Sans SemiBold"/>
                <a:sym typeface="Encode Sans SemiBold"/>
              </a:rPr>
              <a:t>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Recall = True Positive Rate </a:t>
            </a:r>
            <a:endParaRPr>
              <a:latin typeface="Encode Sans SemiBold"/>
              <a:ea typeface="Encode Sans SemiBold"/>
              <a:cs typeface="Encode Sans SemiBold"/>
              <a:sym typeface="Encode Sans SemiBold"/>
            </a:endParaRPr>
          </a:p>
          <a:p>
            <a:pPr indent="0" lvl="0" marL="0" rtl="0" algn="l">
              <a:spcBef>
                <a:spcPts val="0"/>
              </a:spcBef>
              <a:spcAft>
                <a:spcPts val="0"/>
              </a:spcAft>
              <a:buNone/>
            </a:pPr>
            <a:r>
              <a:rPr lang="en">
                <a:latin typeface="Encode Sans SemiBold"/>
                <a:ea typeface="Encode Sans SemiBold"/>
                <a:cs typeface="Encode Sans SemiBold"/>
                <a:sym typeface="Encode Sans SemiBold"/>
              </a:rPr>
              <a:t>TPR = TP / P = TP / (TP + FN) = 1 / 12 = </a:t>
            </a:r>
            <a:r>
              <a:rPr b="1" lang="en">
                <a:solidFill>
                  <a:srgbClr val="9900FF"/>
                </a:solidFill>
                <a:latin typeface="Encode Sans"/>
                <a:ea typeface="Encode Sans"/>
                <a:cs typeface="Encode Sans"/>
                <a:sym typeface="Encode Sans"/>
              </a:rPr>
              <a:t>8.33%</a:t>
            </a:r>
            <a:endParaRPr b="1">
              <a:solidFill>
                <a:srgbClr val="9900FF"/>
              </a:solidFill>
              <a:latin typeface="Encode Sans"/>
              <a:ea typeface="Encode Sans"/>
              <a:cs typeface="Encode Sans"/>
              <a:sym typeface="Encode Sans"/>
            </a:endParaRPr>
          </a:p>
        </p:txBody>
      </p:sp>
      <p:sp>
        <p:nvSpPr>
          <p:cNvPr id="1292" name="Google Shape;1292;p106"/>
          <p:cNvSpPr txBox="1"/>
          <p:nvPr/>
        </p:nvSpPr>
        <p:spPr>
          <a:xfrm>
            <a:off x="3444325" y="1660925"/>
            <a:ext cx="98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Encode Sans SemiBold"/>
                <a:ea typeface="Encode Sans SemiBold"/>
                <a:cs typeface="Encode Sans SemiBold"/>
                <a:sym typeface="Encode Sans SemiBold"/>
              </a:rPr>
              <a:t>💯!!</a:t>
            </a:r>
            <a:endParaRPr sz="3000">
              <a:latin typeface="Encode Sans SemiBold"/>
              <a:ea typeface="Encode Sans SemiBold"/>
              <a:cs typeface="Encode Sans SemiBold"/>
              <a:sym typeface="Encode Sans SemiBold"/>
            </a:endParaRPr>
          </a:p>
        </p:txBody>
      </p:sp>
      <p:sp>
        <p:nvSpPr>
          <p:cNvPr id="1293" name="Google Shape;1293;p106"/>
          <p:cNvSpPr txBox="1"/>
          <p:nvPr/>
        </p:nvSpPr>
        <p:spPr>
          <a:xfrm>
            <a:off x="4078350" y="3451275"/>
            <a:ext cx="987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latin typeface="Encode Sans SemiBold"/>
                <a:ea typeface="Encode Sans SemiBold"/>
                <a:cs typeface="Encode Sans SemiBold"/>
                <a:sym typeface="Encode Sans SemiBold"/>
              </a:rPr>
              <a:t>😞!!</a:t>
            </a:r>
            <a:endParaRPr sz="3000">
              <a:latin typeface="Encode Sans SemiBold"/>
              <a:ea typeface="Encode Sans SemiBold"/>
              <a:cs typeface="Encode Sans SemiBold"/>
              <a:sym typeface="Encode Sans SemiBo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0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 donde viene la matriz de confusión?</a:t>
            </a:r>
            <a:endParaRPr/>
          </a:p>
        </p:txBody>
      </p:sp>
      <p:sp>
        <p:nvSpPr>
          <p:cNvPr id="1299" name="Google Shape;1299;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0" name="Google Shape;1300;p107"/>
          <p:cNvSpPr txBox="1"/>
          <p:nvPr>
            <p:ph idx="1" type="body"/>
          </p:nvPr>
        </p:nvSpPr>
        <p:spPr>
          <a:xfrm>
            <a:off x="311700" y="77278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 </a:t>
            </a:r>
            <a:r>
              <a:rPr b="1" i="1" lang="en">
                <a:solidFill>
                  <a:srgbClr val="6AA84F"/>
                </a:solidFill>
                <a:latin typeface="Encode Sans"/>
                <a:ea typeface="Encode Sans"/>
                <a:cs typeface="Encode Sans"/>
                <a:sym typeface="Encode Sans"/>
              </a:rPr>
              <a:t>“matriz de confusión”</a:t>
            </a:r>
            <a:r>
              <a:rPr lang="en"/>
              <a:t> se usa para </a:t>
            </a:r>
            <a:r>
              <a:rPr b="1" lang="en">
                <a:solidFill>
                  <a:srgbClr val="980000"/>
                </a:solidFill>
                <a:latin typeface="Encode Sans"/>
                <a:ea typeface="Encode Sans"/>
                <a:cs typeface="Encode Sans"/>
                <a:sym typeface="Encode Sans"/>
              </a:rPr>
              <a:t>evaluar algoritmos</a:t>
            </a:r>
            <a:r>
              <a:rPr lang="en"/>
              <a:t> de clasificación/predicción, y ver en qué casos </a:t>
            </a:r>
            <a:r>
              <a:rPr b="1" lang="en">
                <a:solidFill>
                  <a:srgbClr val="0000FF"/>
                </a:solidFill>
                <a:latin typeface="Encode Sans"/>
                <a:ea typeface="Encode Sans"/>
                <a:cs typeface="Encode Sans"/>
                <a:sym typeface="Encode Sans"/>
              </a:rPr>
              <a:t>confunde</a:t>
            </a:r>
            <a:r>
              <a:rPr lang="en"/>
              <a:t> clases. He ahí la confusión. Si hay 6 perros reales y el algoritmo predice o clasifica bien solamente 3, se está </a:t>
            </a:r>
            <a:r>
              <a:rPr b="1" i="1" lang="en">
                <a:solidFill>
                  <a:srgbClr val="9900FF"/>
                </a:solidFill>
                <a:latin typeface="Encode Sans"/>
                <a:ea typeface="Encode Sans"/>
                <a:cs typeface="Encode Sans"/>
                <a:sym typeface="Encode Sans"/>
              </a:rPr>
              <a:t>confundiendo</a:t>
            </a:r>
            <a:r>
              <a:rPr lang="en"/>
              <a:t> en otros 3 casos.</a:t>
            </a:r>
            <a:endParaRPr/>
          </a:p>
          <a:p>
            <a:pPr indent="0" lvl="0" marL="0" rtl="0" algn="l">
              <a:spcBef>
                <a:spcPts val="1200"/>
              </a:spcBef>
              <a:spcAft>
                <a:spcPts val="0"/>
              </a:spcAft>
              <a:buNone/>
            </a:pPr>
            <a:r>
              <a:rPr lang="en"/>
              <a:t>Se la llama también </a:t>
            </a:r>
            <a:r>
              <a:rPr b="1" lang="en">
                <a:solidFill>
                  <a:srgbClr val="FF0000"/>
                </a:solidFill>
                <a:latin typeface="Encode Sans"/>
                <a:ea typeface="Encode Sans"/>
                <a:cs typeface="Encode Sans"/>
                <a:sym typeface="Encode Sans"/>
              </a:rPr>
              <a:t>matriz de error</a:t>
            </a:r>
            <a:r>
              <a:rPr lang="en"/>
              <a:t>, aunque también muestra los </a:t>
            </a:r>
            <a:r>
              <a:rPr b="1" lang="en">
                <a:solidFill>
                  <a:srgbClr val="0000FF"/>
                </a:solidFill>
                <a:latin typeface="Encode Sans"/>
                <a:ea typeface="Encode Sans"/>
                <a:cs typeface="Encode Sans"/>
                <a:sym typeface="Encode Sans"/>
              </a:rPr>
              <a:t>aciertos</a:t>
            </a:r>
            <a:r>
              <a:rPr lang="en"/>
              <a:t>! Con total validez se la podría llamar "Matriz de Equivocaciones y Aciertos del algoritmo". </a:t>
            </a:r>
            <a:endParaRPr/>
          </a:p>
          <a:p>
            <a:pPr indent="0" lvl="0" marL="0" rtl="0" algn="l">
              <a:spcBef>
                <a:spcPts val="1200"/>
              </a:spcBef>
              <a:spcAft>
                <a:spcPts val="1200"/>
              </a:spcAft>
              <a:buNone/>
            </a:pPr>
            <a:r>
              <a:rPr i="1" lang="en">
                <a:solidFill>
                  <a:schemeClr val="dk1"/>
                </a:solidFill>
              </a:rPr>
              <a:t>Aunque sería un poco largo, demasiado claro y poco perverso. </a:t>
            </a:r>
            <a:endParaRPr i="1">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0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a:t>
            </a:r>
            <a:r>
              <a:rPr lang="en"/>
              <a:t>aso fácil </a:t>
            </a:r>
            <a:endParaRPr/>
          </a:p>
        </p:txBody>
      </p:sp>
      <p:sp>
        <p:nvSpPr>
          <p:cNvPr id="1306" name="Google Shape;1306;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07" name="Google Shape;1307;p108"/>
          <p:cNvPicPr preferRelativeResize="0"/>
          <p:nvPr/>
        </p:nvPicPr>
        <p:blipFill>
          <a:blip r:embed="rId3">
            <a:alphaModFix/>
          </a:blip>
          <a:stretch>
            <a:fillRect/>
          </a:stretch>
        </p:blipFill>
        <p:spPr>
          <a:xfrm>
            <a:off x="3714375" y="832425"/>
            <a:ext cx="5306775" cy="3478650"/>
          </a:xfrm>
          <a:prstGeom prst="rect">
            <a:avLst/>
          </a:prstGeom>
          <a:noFill/>
          <a:ln>
            <a:noFill/>
          </a:ln>
        </p:spPr>
      </p:pic>
      <p:graphicFrame>
        <p:nvGraphicFramePr>
          <p:cNvPr id="1308" name="Google Shape;1308;p108"/>
          <p:cNvGraphicFramePr/>
          <p:nvPr/>
        </p:nvGraphicFramePr>
        <p:xfrm>
          <a:off x="803475" y="1677950"/>
          <a:ext cx="3000000" cy="3000000"/>
        </p:xfrm>
        <a:graphic>
          <a:graphicData uri="http://schemas.openxmlformats.org/drawingml/2006/table">
            <a:tbl>
              <a:tblPr>
                <a:noFill/>
                <a:tableStyleId>{B4893694-CCD2-4F8C-91BD-C5A47A5F0D50}</a:tableStyleId>
              </a:tblPr>
              <a:tblGrid>
                <a:gridCol w="1124300"/>
                <a:gridCol w="1124300"/>
              </a:tblGrid>
              <a:tr h="1021925">
                <a:tc>
                  <a:txBody>
                    <a:bodyPr/>
                    <a:lstStyle/>
                    <a:p>
                      <a:pPr indent="0" lvl="0" marL="0" rtl="0" algn="ctr">
                        <a:spcBef>
                          <a:spcPts val="0"/>
                        </a:spcBef>
                        <a:spcAft>
                          <a:spcPts val="0"/>
                        </a:spcAft>
                        <a:buNone/>
                      </a:pPr>
                      <a:r>
                        <a:rPr lang="en"/>
                        <a:t>TP</a:t>
                      </a:r>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a:t>FP</a:t>
                      </a:r>
                      <a:endParaRPr/>
                    </a:p>
                  </a:txBody>
                  <a:tcPr marT="91425" marB="91425" marR="91425" marL="91425" anchor="ctr">
                    <a:solidFill>
                      <a:srgbClr val="EA9999"/>
                    </a:solidFill>
                  </a:tcPr>
                </a:tc>
              </a:tr>
              <a:tr h="1021925">
                <a:tc>
                  <a:txBody>
                    <a:bodyPr/>
                    <a:lstStyle/>
                    <a:p>
                      <a:pPr indent="0" lvl="0" marL="0" rtl="0" algn="ctr">
                        <a:spcBef>
                          <a:spcPts val="0"/>
                        </a:spcBef>
                        <a:spcAft>
                          <a:spcPts val="0"/>
                        </a:spcAft>
                        <a:buNone/>
                      </a:pPr>
                      <a:r>
                        <a:rPr lang="en"/>
                        <a:t>FN</a:t>
                      </a:r>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
                        <a:t>TN</a:t>
                      </a:r>
                      <a:endParaRPr/>
                    </a:p>
                  </a:txBody>
                  <a:tcPr marT="91425" marB="91425" marR="91425" marL="91425" anchor="ctr">
                    <a:solidFill>
                      <a:srgbClr val="B6D7A8"/>
                    </a:solidFill>
                  </a:tcPr>
                </a:tc>
              </a:tr>
            </a:tbl>
          </a:graphicData>
        </a:graphic>
      </p:graphicFrame>
      <p:sp>
        <p:nvSpPr>
          <p:cNvPr id="1309" name="Google Shape;1309;p108"/>
          <p:cNvSpPr txBox="1"/>
          <p:nvPr/>
        </p:nvSpPr>
        <p:spPr>
          <a:xfrm flipH="1">
            <a:off x="1163675" y="1264200"/>
            <a:ext cx="15282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Encode Sans SemiBold"/>
                <a:ea typeface="Encode Sans SemiBold"/>
                <a:cs typeface="Encode Sans SemiBold"/>
                <a:sym typeface="Encode Sans SemiBold"/>
              </a:rPr>
              <a:t>ACTUAL VALUES</a:t>
            </a:r>
            <a:endParaRPr sz="1100">
              <a:latin typeface="Encode Sans SemiBold"/>
              <a:ea typeface="Encode Sans SemiBold"/>
              <a:cs typeface="Encode Sans SemiBold"/>
              <a:sym typeface="Encode Sans SemiBold"/>
            </a:endParaRPr>
          </a:p>
        </p:txBody>
      </p:sp>
      <p:sp>
        <p:nvSpPr>
          <p:cNvPr id="1310" name="Google Shape;1310;p108"/>
          <p:cNvSpPr txBox="1"/>
          <p:nvPr/>
        </p:nvSpPr>
        <p:spPr>
          <a:xfrm flipH="1" rot="-5400000">
            <a:off x="-534450" y="2547475"/>
            <a:ext cx="19593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Encode Sans SemiBold"/>
                <a:ea typeface="Encode Sans SemiBold"/>
                <a:cs typeface="Encode Sans SemiBold"/>
                <a:sym typeface="Encode Sans SemiBold"/>
              </a:rPr>
              <a:t>PREDICTED VALUES</a:t>
            </a:r>
            <a:endParaRPr sz="1100">
              <a:latin typeface="Encode Sans SemiBold"/>
              <a:ea typeface="Encode Sans SemiBold"/>
              <a:cs typeface="Encode Sans SemiBold"/>
              <a:sym typeface="Encode Sans SemiBo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0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Caso difícil: cancer, pacientes (vida, muerte)</a:t>
            </a:r>
            <a:endParaRPr/>
          </a:p>
        </p:txBody>
      </p:sp>
      <p:sp>
        <p:nvSpPr>
          <p:cNvPr id="1316" name="Google Shape;1316;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17" name="Google Shape;1317;p109"/>
          <p:cNvGraphicFramePr/>
          <p:nvPr/>
        </p:nvGraphicFramePr>
        <p:xfrm>
          <a:off x="994150" y="2293513"/>
          <a:ext cx="3000000" cy="3000000"/>
        </p:xfrm>
        <a:graphic>
          <a:graphicData uri="http://schemas.openxmlformats.org/drawingml/2006/table">
            <a:tbl>
              <a:tblPr>
                <a:noFill/>
                <a:tableStyleId>{B4893694-CCD2-4F8C-91BD-C5A47A5F0D50}</a:tableStyleId>
              </a:tblPr>
              <a:tblGrid>
                <a:gridCol w="1124300"/>
                <a:gridCol w="1124300"/>
              </a:tblGrid>
              <a:tr h="1021925">
                <a:tc>
                  <a:txBody>
                    <a:bodyPr/>
                    <a:lstStyle/>
                    <a:p>
                      <a:pPr indent="0" lvl="0" marL="0" rtl="0" algn="ctr">
                        <a:spcBef>
                          <a:spcPts val="0"/>
                        </a:spcBef>
                        <a:spcAft>
                          <a:spcPts val="0"/>
                        </a:spcAft>
                        <a:buNone/>
                      </a:pPr>
                      <a:r>
                        <a:rPr lang="en"/>
                        <a:t>TP</a:t>
                      </a:r>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a:t>FP</a:t>
                      </a:r>
                      <a:endParaRPr/>
                    </a:p>
                  </a:txBody>
                  <a:tcPr marT="91425" marB="91425" marR="91425" marL="91425" anchor="ctr">
                    <a:solidFill>
                      <a:srgbClr val="EA9999"/>
                    </a:solidFill>
                  </a:tcPr>
                </a:tc>
              </a:tr>
              <a:tr h="1021925">
                <a:tc>
                  <a:txBody>
                    <a:bodyPr/>
                    <a:lstStyle/>
                    <a:p>
                      <a:pPr indent="0" lvl="0" marL="0" rtl="0" algn="ctr">
                        <a:spcBef>
                          <a:spcPts val="0"/>
                        </a:spcBef>
                        <a:spcAft>
                          <a:spcPts val="0"/>
                        </a:spcAft>
                        <a:buNone/>
                      </a:pPr>
                      <a:r>
                        <a:rPr lang="en"/>
                        <a:t>FN</a:t>
                      </a:r>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
                        <a:t>TN</a:t>
                      </a:r>
                      <a:endParaRPr/>
                    </a:p>
                  </a:txBody>
                  <a:tcPr marT="91425" marB="91425" marR="91425" marL="91425" anchor="ctr">
                    <a:solidFill>
                      <a:srgbClr val="B6D7A8"/>
                    </a:solidFill>
                  </a:tcPr>
                </a:tc>
              </a:tr>
            </a:tbl>
          </a:graphicData>
        </a:graphic>
      </p:graphicFrame>
      <p:sp>
        <p:nvSpPr>
          <p:cNvPr id="1318" name="Google Shape;1318;p109"/>
          <p:cNvSpPr txBox="1"/>
          <p:nvPr/>
        </p:nvSpPr>
        <p:spPr>
          <a:xfrm flipH="1">
            <a:off x="1606120" y="1542662"/>
            <a:ext cx="11250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Encode Sans SemiBold"/>
                <a:ea typeface="Encode Sans SemiBold"/>
                <a:cs typeface="Encode Sans SemiBold"/>
                <a:sym typeface="Encode Sans SemiBold"/>
              </a:rPr>
              <a:t>ESTADO REAL</a:t>
            </a:r>
            <a:endParaRPr sz="1100">
              <a:latin typeface="Encode Sans SemiBold"/>
              <a:ea typeface="Encode Sans SemiBold"/>
              <a:cs typeface="Encode Sans SemiBold"/>
              <a:sym typeface="Encode Sans SemiBold"/>
            </a:endParaRPr>
          </a:p>
        </p:txBody>
      </p:sp>
      <p:sp>
        <p:nvSpPr>
          <p:cNvPr id="1319" name="Google Shape;1319;p109"/>
          <p:cNvSpPr txBox="1"/>
          <p:nvPr/>
        </p:nvSpPr>
        <p:spPr>
          <a:xfrm flipH="1" rot="-5400000">
            <a:off x="2518836" y="3163038"/>
            <a:ext cx="19593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Encode Sans SemiBold"/>
                <a:ea typeface="Encode Sans SemiBold"/>
                <a:cs typeface="Encode Sans SemiBold"/>
                <a:sym typeface="Encode Sans SemiBold"/>
              </a:rPr>
              <a:t>PRONOSTICO</a:t>
            </a:r>
            <a:endParaRPr sz="1100">
              <a:latin typeface="Encode Sans SemiBold"/>
              <a:ea typeface="Encode Sans SemiBold"/>
              <a:cs typeface="Encode Sans SemiBold"/>
              <a:sym typeface="Encode Sans SemiBold"/>
            </a:endParaRPr>
          </a:p>
        </p:txBody>
      </p:sp>
      <p:sp>
        <p:nvSpPr>
          <p:cNvPr id="1320" name="Google Shape;1320;p109"/>
          <p:cNvSpPr txBox="1"/>
          <p:nvPr/>
        </p:nvSpPr>
        <p:spPr>
          <a:xfrm>
            <a:off x="162000" y="3682600"/>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Maligno</a:t>
            </a:r>
            <a:endParaRPr i="1" sz="1100">
              <a:latin typeface="Encode Sans SemiBold"/>
              <a:ea typeface="Encode Sans SemiBold"/>
              <a:cs typeface="Encode Sans SemiBold"/>
              <a:sym typeface="Encode Sans SemiBold"/>
            </a:endParaRPr>
          </a:p>
        </p:txBody>
      </p:sp>
      <p:sp>
        <p:nvSpPr>
          <p:cNvPr id="1321" name="Google Shape;1321;p109"/>
          <p:cNvSpPr txBox="1"/>
          <p:nvPr/>
        </p:nvSpPr>
        <p:spPr>
          <a:xfrm>
            <a:off x="2296800" y="1901075"/>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Maligno</a:t>
            </a:r>
            <a:endParaRPr i="1" sz="1100">
              <a:latin typeface="Encode Sans SemiBold"/>
              <a:ea typeface="Encode Sans SemiBold"/>
              <a:cs typeface="Encode Sans SemiBold"/>
              <a:sym typeface="Encode Sans SemiBold"/>
            </a:endParaRPr>
          </a:p>
        </p:txBody>
      </p:sp>
      <p:sp>
        <p:nvSpPr>
          <p:cNvPr id="1322" name="Google Shape;1322;p109"/>
          <p:cNvSpPr txBox="1"/>
          <p:nvPr/>
        </p:nvSpPr>
        <p:spPr>
          <a:xfrm>
            <a:off x="1178625" y="1901075"/>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Benigno</a:t>
            </a:r>
            <a:endParaRPr i="1" sz="1100">
              <a:latin typeface="Encode Sans SemiBold"/>
              <a:ea typeface="Encode Sans SemiBold"/>
              <a:cs typeface="Encode Sans SemiBold"/>
              <a:sym typeface="Encode Sans SemiBold"/>
            </a:endParaRPr>
          </a:p>
        </p:txBody>
      </p:sp>
      <p:sp>
        <p:nvSpPr>
          <p:cNvPr id="1323" name="Google Shape;1323;p109"/>
          <p:cNvSpPr txBox="1"/>
          <p:nvPr/>
        </p:nvSpPr>
        <p:spPr>
          <a:xfrm>
            <a:off x="162000" y="2677050"/>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Benigno</a:t>
            </a:r>
            <a:endParaRPr i="1" sz="1100">
              <a:latin typeface="Encode Sans SemiBold"/>
              <a:ea typeface="Encode Sans SemiBold"/>
              <a:cs typeface="Encode Sans SemiBold"/>
              <a:sym typeface="Encode Sans SemiBold"/>
            </a:endParaRPr>
          </a:p>
        </p:txBody>
      </p:sp>
      <p:sp>
        <p:nvSpPr>
          <p:cNvPr id="1324" name="Google Shape;1324;p109"/>
          <p:cNvSpPr txBox="1"/>
          <p:nvPr/>
        </p:nvSpPr>
        <p:spPr>
          <a:xfrm>
            <a:off x="221975" y="857250"/>
            <a:ext cx="31152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Predicción de Pronóstico de progresión de Cancer.</a:t>
            </a:r>
            <a:endParaRPr>
              <a:latin typeface="Encode Sans SemiBold"/>
              <a:ea typeface="Encode Sans SemiBold"/>
              <a:cs typeface="Encode Sans SemiBold"/>
              <a:sym typeface="Encode Sans SemiBold"/>
            </a:endParaRPr>
          </a:p>
        </p:txBody>
      </p:sp>
      <p:graphicFrame>
        <p:nvGraphicFramePr>
          <p:cNvPr id="1325" name="Google Shape;1325;p109"/>
          <p:cNvGraphicFramePr/>
          <p:nvPr/>
        </p:nvGraphicFramePr>
        <p:xfrm>
          <a:off x="5555275" y="2327513"/>
          <a:ext cx="3000000" cy="3000000"/>
        </p:xfrm>
        <a:graphic>
          <a:graphicData uri="http://schemas.openxmlformats.org/drawingml/2006/table">
            <a:tbl>
              <a:tblPr>
                <a:noFill/>
                <a:tableStyleId>{B4893694-CCD2-4F8C-91BD-C5A47A5F0D50}</a:tableStyleId>
              </a:tblPr>
              <a:tblGrid>
                <a:gridCol w="1124300"/>
                <a:gridCol w="1124300"/>
              </a:tblGrid>
              <a:tr h="1021925">
                <a:tc>
                  <a:txBody>
                    <a:bodyPr/>
                    <a:lstStyle/>
                    <a:p>
                      <a:pPr indent="0" lvl="0" marL="0" rtl="0" algn="ctr">
                        <a:spcBef>
                          <a:spcPts val="0"/>
                        </a:spcBef>
                        <a:spcAft>
                          <a:spcPts val="0"/>
                        </a:spcAft>
                        <a:buNone/>
                      </a:pPr>
                      <a:r>
                        <a:rPr lang="en"/>
                        <a:t>26</a:t>
                      </a:r>
                      <a:endParaRPr/>
                    </a:p>
                  </a:txBody>
                  <a:tcPr marT="91425" marB="91425" marR="91425" marL="91425" anchor="ctr">
                    <a:solidFill>
                      <a:srgbClr val="B6D7A8"/>
                    </a:solidFill>
                  </a:tcPr>
                </a:tc>
                <a:tc>
                  <a:txBody>
                    <a:bodyPr/>
                    <a:lstStyle/>
                    <a:p>
                      <a:pPr indent="0" lvl="0" marL="0" rtl="0" algn="ctr">
                        <a:spcBef>
                          <a:spcPts val="0"/>
                        </a:spcBef>
                        <a:spcAft>
                          <a:spcPts val="0"/>
                        </a:spcAft>
                        <a:buNone/>
                      </a:pPr>
                      <a:r>
                        <a:rPr lang="en"/>
                        <a:t>3</a:t>
                      </a:r>
                      <a:endParaRPr/>
                    </a:p>
                  </a:txBody>
                  <a:tcPr marT="91425" marB="91425" marR="91425" marL="91425" anchor="ctr">
                    <a:solidFill>
                      <a:srgbClr val="EA9999"/>
                    </a:solidFill>
                  </a:tcPr>
                </a:tc>
              </a:tr>
              <a:tr h="1021925">
                <a:tc>
                  <a:txBody>
                    <a:bodyPr/>
                    <a:lstStyle/>
                    <a:p>
                      <a:pPr indent="0" lvl="0" marL="0" rtl="0" algn="ctr">
                        <a:spcBef>
                          <a:spcPts val="0"/>
                        </a:spcBef>
                        <a:spcAft>
                          <a:spcPts val="0"/>
                        </a:spcAft>
                        <a:buNone/>
                      </a:pPr>
                      <a:r>
                        <a:rPr lang="en"/>
                        <a:t>0</a:t>
                      </a:r>
                      <a:endParaRPr/>
                    </a:p>
                  </a:txBody>
                  <a:tcPr marT="91425" marB="91425" marR="91425" marL="91425" anchor="ctr">
                    <a:solidFill>
                      <a:srgbClr val="EA9999"/>
                    </a:solidFill>
                  </a:tcPr>
                </a:tc>
                <a:tc>
                  <a:txBody>
                    <a:bodyPr/>
                    <a:lstStyle/>
                    <a:p>
                      <a:pPr indent="0" lvl="0" marL="0" rtl="0" algn="ctr">
                        <a:spcBef>
                          <a:spcPts val="0"/>
                        </a:spcBef>
                        <a:spcAft>
                          <a:spcPts val="0"/>
                        </a:spcAft>
                        <a:buNone/>
                      </a:pPr>
                      <a:r>
                        <a:rPr lang="en"/>
                        <a:t>57</a:t>
                      </a:r>
                      <a:endParaRPr/>
                    </a:p>
                  </a:txBody>
                  <a:tcPr marT="91425" marB="91425" marR="91425" marL="91425" anchor="ctr">
                    <a:solidFill>
                      <a:srgbClr val="B6D7A8"/>
                    </a:solidFill>
                  </a:tcPr>
                </a:tc>
              </a:tr>
            </a:tbl>
          </a:graphicData>
        </a:graphic>
      </p:graphicFrame>
      <p:sp>
        <p:nvSpPr>
          <p:cNvPr id="1326" name="Google Shape;1326;p109"/>
          <p:cNvSpPr txBox="1"/>
          <p:nvPr/>
        </p:nvSpPr>
        <p:spPr>
          <a:xfrm flipH="1">
            <a:off x="6167245" y="1576662"/>
            <a:ext cx="1125000" cy="3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Encode Sans SemiBold"/>
                <a:ea typeface="Encode Sans SemiBold"/>
                <a:cs typeface="Encode Sans SemiBold"/>
                <a:sym typeface="Encode Sans SemiBold"/>
              </a:rPr>
              <a:t>ESTADO REAL</a:t>
            </a:r>
            <a:endParaRPr sz="1100">
              <a:latin typeface="Encode Sans SemiBold"/>
              <a:ea typeface="Encode Sans SemiBold"/>
              <a:cs typeface="Encode Sans SemiBold"/>
              <a:sym typeface="Encode Sans SemiBold"/>
            </a:endParaRPr>
          </a:p>
        </p:txBody>
      </p:sp>
      <p:sp>
        <p:nvSpPr>
          <p:cNvPr id="1327" name="Google Shape;1327;p109"/>
          <p:cNvSpPr txBox="1"/>
          <p:nvPr/>
        </p:nvSpPr>
        <p:spPr>
          <a:xfrm flipH="1" rot="-5400000">
            <a:off x="7079961" y="3197038"/>
            <a:ext cx="19593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Encode Sans SemiBold"/>
                <a:ea typeface="Encode Sans SemiBold"/>
                <a:cs typeface="Encode Sans SemiBold"/>
                <a:sym typeface="Encode Sans SemiBold"/>
              </a:rPr>
              <a:t>PRONOSTICO</a:t>
            </a:r>
            <a:endParaRPr sz="1100">
              <a:latin typeface="Encode Sans SemiBold"/>
              <a:ea typeface="Encode Sans SemiBold"/>
              <a:cs typeface="Encode Sans SemiBold"/>
              <a:sym typeface="Encode Sans SemiBold"/>
            </a:endParaRPr>
          </a:p>
        </p:txBody>
      </p:sp>
      <p:sp>
        <p:nvSpPr>
          <p:cNvPr id="1328" name="Google Shape;1328;p109"/>
          <p:cNvSpPr txBox="1"/>
          <p:nvPr/>
        </p:nvSpPr>
        <p:spPr>
          <a:xfrm>
            <a:off x="4723125" y="3716600"/>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Maligno</a:t>
            </a:r>
            <a:endParaRPr i="1" sz="1100">
              <a:latin typeface="Encode Sans SemiBold"/>
              <a:ea typeface="Encode Sans SemiBold"/>
              <a:cs typeface="Encode Sans SemiBold"/>
              <a:sym typeface="Encode Sans SemiBold"/>
            </a:endParaRPr>
          </a:p>
        </p:txBody>
      </p:sp>
      <p:sp>
        <p:nvSpPr>
          <p:cNvPr id="1329" name="Google Shape;1329;p109"/>
          <p:cNvSpPr txBox="1"/>
          <p:nvPr/>
        </p:nvSpPr>
        <p:spPr>
          <a:xfrm>
            <a:off x="6857925" y="1935075"/>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Maligno</a:t>
            </a:r>
            <a:endParaRPr i="1" sz="1100">
              <a:latin typeface="Encode Sans SemiBold"/>
              <a:ea typeface="Encode Sans SemiBold"/>
              <a:cs typeface="Encode Sans SemiBold"/>
              <a:sym typeface="Encode Sans SemiBold"/>
            </a:endParaRPr>
          </a:p>
        </p:txBody>
      </p:sp>
      <p:sp>
        <p:nvSpPr>
          <p:cNvPr id="1330" name="Google Shape;1330;p109"/>
          <p:cNvSpPr txBox="1"/>
          <p:nvPr/>
        </p:nvSpPr>
        <p:spPr>
          <a:xfrm>
            <a:off x="5739750" y="1935075"/>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Benigno</a:t>
            </a:r>
            <a:endParaRPr i="1" sz="1100">
              <a:latin typeface="Encode Sans SemiBold"/>
              <a:ea typeface="Encode Sans SemiBold"/>
              <a:cs typeface="Encode Sans SemiBold"/>
              <a:sym typeface="Encode Sans SemiBold"/>
            </a:endParaRPr>
          </a:p>
        </p:txBody>
      </p:sp>
      <p:sp>
        <p:nvSpPr>
          <p:cNvPr id="1331" name="Google Shape;1331;p109"/>
          <p:cNvSpPr txBox="1"/>
          <p:nvPr/>
        </p:nvSpPr>
        <p:spPr>
          <a:xfrm>
            <a:off x="4723125" y="2711050"/>
            <a:ext cx="773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Encode Sans SemiBold"/>
                <a:ea typeface="Encode Sans SemiBold"/>
                <a:cs typeface="Encode Sans SemiBold"/>
                <a:sym typeface="Encode Sans SemiBold"/>
              </a:rPr>
              <a:t>Benigno</a:t>
            </a:r>
            <a:endParaRPr i="1" sz="1100">
              <a:latin typeface="Encode Sans SemiBold"/>
              <a:ea typeface="Encode Sans SemiBold"/>
              <a:cs typeface="Encode Sans SemiBold"/>
              <a:sym typeface="Encode Sans SemiBo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5" name="Shape 1335"/>
        <p:cNvGrpSpPr/>
        <p:nvPr/>
      </p:nvGrpSpPr>
      <p:grpSpPr>
        <a:xfrm>
          <a:off x="0" y="0"/>
          <a:ext cx="0" cy="0"/>
          <a:chOff x="0" y="0"/>
          <a:chExt cx="0" cy="0"/>
        </a:xfrm>
      </p:grpSpPr>
      <p:sp>
        <p:nvSpPr>
          <p:cNvPr id="1336" name="Google Shape;1336;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337" name="Google Shape;1337;p110"/>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solidFill>
                  <a:srgbClr val="A64D79"/>
                </a:solidFill>
              </a:rPr>
              <a:t>Para las preguntas</a:t>
            </a:r>
            <a:endParaRPr sz="500"/>
          </a:p>
        </p:txBody>
      </p:sp>
      <p:grpSp>
        <p:nvGrpSpPr>
          <p:cNvPr id="1338" name="Google Shape;1338;p110"/>
          <p:cNvGrpSpPr/>
          <p:nvPr/>
        </p:nvGrpSpPr>
        <p:grpSpPr>
          <a:xfrm>
            <a:off x="1425180" y="-50742"/>
            <a:ext cx="5053865" cy="4438027"/>
            <a:chOff x="369887" y="0"/>
            <a:chExt cx="13476973" cy="11834738"/>
          </a:xfrm>
        </p:grpSpPr>
        <p:cxnSp>
          <p:nvCxnSpPr>
            <p:cNvPr id="1339" name="Google Shape;1339;p110"/>
            <p:cNvCxnSpPr/>
            <p:nvPr/>
          </p:nvCxnSpPr>
          <p:spPr>
            <a:xfrm flipH="1" rot="10800000">
              <a:off x="369887" y="1848662"/>
              <a:ext cx="1269900" cy="1269900"/>
            </a:xfrm>
            <a:prstGeom prst="straightConnector1">
              <a:avLst/>
            </a:prstGeom>
            <a:noFill/>
            <a:ln>
              <a:noFill/>
            </a:ln>
          </p:spPr>
        </p:cxnSp>
        <p:cxnSp>
          <p:nvCxnSpPr>
            <p:cNvPr id="1340" name="Google Shape;1340;p110"/>
            <p:cNvCxnSpPr/>
            <p:nvPr/>
          </p:nvCxnSpPr>
          <p:spPr>
            <a:xfrm>
              <a:off x="10508741" y="10564838"/>
              <a:ext cx="1269900" cy="1269900"/>
            </a:xfrm>
            <a:prstGeom prst="straightConnector1">
              <a:avLst/>
            </a:prstGeom>
            <a:noFill/>
            <a:ln>
              <a:noFill/>
            </a:ln>
          </p:spPr>
        </p:cxnSp>
        <p:pic>
          <p:nvPicPr>
            <p:cNvPr descr="Image" id="1341" name="Google Shape;1341;p110"/>
            <p:cNvPicPr preferRelativeResize="0"/>
            <p:nvPr/>
          </p:nvPicPr>
          <p:blipFill rotWithShape="1">
            <a:blip r:embed="rId3">
              <a:alphaModFix/>
            </a:blip>
            <a:srcRect b="5249" l="5829" r="0" t="0"/>
            <a:stretch/>
          </p:blipFill>
          <p:spPr>
            <a:xfrm>
              <a:off x="654864" y="0"/>
              <a:ext cx="13191996" cy="10242698"/>
            </a:xfrm>
            <a:prstGeom prst="rect">
              <a:avLst/>
            </a:prstGeom>
            <a:noFill/>
            <a:ln>
              <a:noFill/>
            </a:ln>
          </p:spPr>
        </p:pic>
      </p:grpSp>
      <p:sp>
        <p:nvSpPr>
          <p:cNvPr id="1342" name="Google Shape;1342;p110"/>
          <p:cNvSpPr txBox="1"/>
          <p:nvPr/>
        </p:nvSpPr>
        <p:spPr>
          <a:xfrm>
            <a:off x="678150" y="3815145"/>
            <a:ext cx="7787700" cy="677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exhaustividad : Sensitivity (recall, true positive rate) refers to the probability of a positive test, conditioned on truly being positive.</a:t>
            </a:r>
            <a:endParaRPr sz="500"/>
          </a:p>
          <a:p>
            <a:pPr indent="0" lvl="0" marL="0" marR="0" rtl="0" algn="l">
              <a:lnSpc>
                <a:spcPct val="100000"/>
              </a:lnSpc>
              <a:spcBef>
                <a:spcPts val="0"/>
              </a:spcBef>
              <a:spcAft>
                <a:spcPts val="0"/>
              </a:spcAft>
              <a:buClr>
                <a:schemeClr val="accent5"/>
              </a:buClr>
              <a:buSzPts val="1100"/>
              <a:buFont typeface="Helvetica Neue"/>
              <a:buNone/>
            </a:pPr>
            <a:r>
              <a:rPr b="1" i="0" lang="en" sz="1100" u="sng" cap="none" strike="noStrike">
                <a:solidFill>
                  <a:schemeClr val="accent5"/>
                </a:solidFill>
                <a:latin typeface="Helvetica Neue"/>
                <a:ea typeface="Helvetica Neue"/>
                <a:cs typeface="Helvetica Neue"/>
                <a:sym typeface="Helvetica Neue"/>
                <a:hlinkClick r:id="rId4">
                  <a:extLst>
                    <a:ext uri="{A12FA001-AC4F-418D-AE19-62706E023703}">
                      <ahyp:hlinkClr val="tx"/>
                    </a:ext>
                  </a:extLst>
                </a:hlinkClick>
              </a:rPr>
              <a:t>fall-out</a:t>
            </a:r>
            <a:r>
              <a:rPr b="1" i="0" lang="en" sz="1100" u="none" cap="none" strike="noStrike">
                <a:solidFill>
                  <a:srgbClr val="202122"/>
                </a:solidFill>
                <a:latin typeface="Helvetica Neue"/>
                <a:ea typeface="Helvetica Neue"/>
                <a:cs typeface="Helvetica Neue"/>
                <a:sym typeface="Helvetica Neue"/>
              </a:rPr>
              <a:t> or </a:t>
            </a:r>
            <a:r>
              <a:rPr b="1" i="0" lang="en" sz="1100" u="sng" cap="none" strike="noStrike">
                <a:solidFill>
                  <a:schemeClr val="accent5"/>
                </a:solidFill>
                <a:latin typeface="Helvetica Neue"/>
                <a:ea typeface="Helvetica Neue"/>
                <a:cs typeface="Helvetica Neue"/>
                <a:sym typeface="Helvetica Neue"/>
                <a:hlinkClick r:id="rId5">
                  <a:extLst>
                    <a:ext uri="{A12FA001-AC4F-418D-AE19-62706E023703}">
                      <ahyp:hlinkClr val="tx"/>
                    </a:ext>
                  </a:extLst>
                </a:hlinkClick>
              </a:rPr>
              <a:t>false positive rate</a:t>
            </a:r>
            <a:r>
              <a:rPr b="1" i="0" lang="en" sz="1100" u="none" cap="none" strike="noStrike">
                <a:solidFill>
                  <a:srgbClr val="202122"/>
                </a:solidFill>
                <a:latin typeface="Helvetica Neue"/>
                <a:ea typeface="Helvetica Neue"/>
                <a:cs typeface="Helvetica Neue"/>
                <a:sym typeface="Helvetica Neue"/>
              </a:rPr>
              <a:t> (FPR) - 1 specificity</a:t>
            </a:r>
            <a:endParaRPr sz="500"/>
          </a:p>
          <a:p>
            <a:pPr indent="-120650" lvl="0" marL="177800" marR="0" rtl="0" algn="l">
              <a:lnSpc>
                <a:spcPct val="100000"/>
              </a:lnSpc>
              <a:spcBef>
                <a:spcPts val="0"/>
              </a:spcBef>
              <a:spcAft>
                <a:spcPts val="0"/>
              </a:spcAft>
              <a:buClr>
                <a:srgbClr val="202122"/>
              </a:buClr>
              <a:buSzPts val="1100"/>
              <a:buFont typeface="Helvetica Neue"/>
              <a:buChar char="•"/>
            </a:pPr>
            <a:r>
              <a:rPr b="1" i="0" lang="en" sz="1100" u="none" cap="none" strike="noStrike">
                <a:solidFill>
                  <a:srgbClr val="202122"/>
                </a:solidFill>
                <a:latin typeface="Helvetica Neue"/>
                <a:ea typeface="Helvetica Neue"/>
                <a:cs typeface="Helvetica Neue"/>
                <a:sym typeface="Helvetica Neue"/>
              </a:rPr>
              <a:t>Specificity</a:t>
            </a:r>
            <a:r>
              <a:rPr b="0" i="0" lang="en" sz="1100" u="none" cap="none" strike="noStrike">
                <a:solidFill>
                  <a:srgbClr val="202122"/>
                </a:solidFill>
                <a:latin typeface="Helvetica Neue"/>
                <a:ea typeface="Helvetica Neue"/>
                <a:cs typeface="Helvetica Neue"/>
                <a:sym typeface="Helvetica Neue"/>
              </a:rPr>
              <a:t> (true negative rate) refers to the probability of a negative test, conditioned on truly being negative.</a:t>
            </a:r>
            <a:endParaRPr sz="500"/>
          </a:p>
        </p:txBody>
      </p:sp>
      <p:sp>
        <p:nvSpPr>
          <p:cNvPr id="1343" name="Google Shape;1343;p11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mc:AlternateContent>
    <mc:Choice Requires="p14">
      <p:transition spd="slow" p14:dur="2000">
        <p:fade thruBlk="1"/>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1349" name="Google Shape;1349;p111"/>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marR="0" rtl="0" algn="l">
              <a:lnSpc>
                <a:spcPct val="100000"/>
              </a:lnSpc>
              <a:spcBef>
                <a:spcPts val="0"/>
              </a:spcBef>
              <a:spcAft>
                <a:spcPts val="0"/>
              </a:spcAft>
              <a:buClr>
                <a:srgbClr val="A64D79"/>
              </a:buClr>
              <a:buSzPct val="100000"/>
              <a:buFont typeface="Helvetica Neue"/>
              <a:buNone/>
            </a:pPr>
            <a:r>
              <a:rPr lang="en" sz="2200"/>
              <a:t>La curva Receptor - Operador (Receiver Operator - ROC curve)</a:t>
            </a:r>
            <a:endParaRPr sz="500"/>
          </a:p>
        </p:txBody>
      </p:sp>
      <p:sp>
        <p:nvSpPr>
          <p:cNvPr id="1350" name="Google Shape;1350;p111"/>
          <p:cNvSpPr txBox="1"/>
          <p:nvPr>
            <p:ph idx="1" type="body"/>
          </p:nvPr>
        </p:nvSpPr>
        <p:spPr>
          <a:xfrm>
            <a:off x="311700" y="834038"/>
            <a:ext cx="8520600" cy="3734700"/>
          </a:xfrm>
          <a:prstGeom prst="rect">
            <a:avLst/>
          </a:prstGeom>
          <a:noFill/>
          <a:ln>
            <a:noFill/>
          </a:ln>
        </p:spPr>
        <p:txBody>
          <a:bodyPr anchorCtr="0" anchor="t" bIns="91425" lIns="91425" spcFirstLastPara="1" rIns="91425" wrap="square" tIns="91425">
            <a:normAutofit/>
          </a:bodyPr>
          <a:lstStyle/>
          <a:p>
            <a:pPr indent="-184150" lvl="0" marL="177800" rtl="0" algn="l">
              <a:lnSpc>
                <a:spcPct val="115000"/>
              </a:lnSpc>
              <a:spcBef>
                <a:spcPts val="0"/>
              </a:spcBef>
              <a:spcAft>
                <a:spcPts val="0"/>
              </a:spcAft>
              <a:buSzPts val="1900"/>
              <a:buChar char="●"/>
            </a:pPr>
            <a:r>
              <a:rPr lang="en" sz="1900"/>
              <a:t>TPR x FPR em función del </a:t>
            </a:r>
            <a:r>
              <a:rPr i="1" lang="en" sz="1900"/>
              <a:t>working point</a:t>
            </a:r>
            <a:endParaRPr sz="1900"/>
          </a:p>
        </p:txBody>
      </p:sp>
      <p:grpSp>
        <p:nvGrpSpPr>
          <p:cNvPr id="1351" name="Google Shape;1351;p111"/>
          <p:cNvGrpSpPr/>
          <p:nvPr/>
        </p:nvGrpSpPr>
        <p:grpSpPr>
          <a:xfrm>
            <a:off x="234767" y="1325550"/>
            <a:ext cx="5856893" cy="3289961"/>
            <a:chOff x="-641121" y="-32"/>
            <a:chExt cx="15618380" cy="8773230"/>
          </a:xfrm>
        </p:grpSpPr>
        <p:pic>
          <p:nvPicPr>
            <p:cNvPr descr="Group" id="1352" name="Google Shape;1352;p111"/>
            <p:cNvPicPr preferRelativeResize="0"/>
            <p:nvPr/>
          </p:nvPicPr>
          <p:blipFill rotWithShape="1">
            <a:blip r:embed="rId3">
              <a:alphaModFix/>
            </a:blip>
            <a:srcRect b="0" l="0" r="0" t="0"/>
            <a:stretch/>
          </p:blipFill>
          <p:spPr>
            <a:xfrm>
              <a:off x="1159390" y="39694"/>
              <a:ext cx="13817869" cy="8733504"/>
            </a:xfrm>
            <a:prstGeom prst="rect">
              <a:avLst/>
            </a:prstGeom>
            <a:noFill/>
            <a:ln>
              <a:noFill/>
            </a:ln>
          </p:spPr>
        </p:pic>
        <p:cxnSp>
          <p:nvCxnSpPr>
            <p:cNvPr id="1353" name="Google Shape;1353;p111"/>
            <p:cNvCxnSpPr/>
            <p:nvPr/>
          </p:nvCxnSpPr>
          <p:spPr>
            <a:xfrm flipH="1" rot="10800000">
              <a:off x="1574318" y="282339"/>
              <a:ext cx="12891900" cy="7829400"/>
            </a:xfrm>
            <a:prstGeom prst="straightConnector1">
              <a:avLst/>
            </a:prstGeom>
            <a:noFill/>
            <a:ln cap="flat" cmpd="sng" w="25400">
              <a:solidFill>
                <a:srgbClr val="000000"/>
              </a:solidFill>
              <a:prstDash val="solid"/>
              <a:miter lim="400000"/>
              <a:headEnd len="sm" w="sm" type="none"/>
              <a:tailEnd len="sm" w="sm" type="none"/>
            </a:ln>
          </p:spPr>
        </p:cxnSp>
        <p:sp>
          <p:nvSpPr>
            <p:cNvPr id="1354" name="Google Shape;1354;p111"/>
            <p:cNvSpPr txBox="1"/>
            <p:nvPr/>
          </p:nvSpPr>
          <p:spPr>
            <a:xfrm>
              <a:off x="1892185" y="395039"/>
              <a:ext cx="4404000" cy="1293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clasificador perfecto</a:t>
              </a:r>
              <a:endParaRPr sz="500"/>
            </a:p>
          </p:txBody>
        </p:sp>
        <p:sp>
          <p:nvSpPr>
            <p:cNvPr id="1355" name="Google Shape;1355;p111"/>
            <p:cNvSpPr txBox="1"/>
            <p:nvPr/>
          </p:nvSpPr>
          <p:spPr>
            <a:xfrm>
              <a:off x="9325416" y="4035621"/>
              <a:ext cx="4514400" cy="12936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clasificador aleatorio</a:t>
              </a:r>
              <a:endParaRPr sz="500"/>
            </a:p>
          </p:txBody>
        </p:sp>
        <p:cxnSp>
          <p:nvCxnSpPr>
            <p:cNvPr id="1356" name="Google Shape;1356;p111"/>
            <p:cNvCxnSpPr/>
            <p:nvPr/>
          </p:nvCxnSpPr>
          <p:spPr>
            <a:xfrm rot="10800000">
              <a:off x="1533592" y="267227"/>
              <a:ext cx="711600" cy="483000"/>
            </a:xfrm>
            <a:prstGeom prst="straightConnector1">
              <a:avLst/>
            </a:prstGeom>
            <a:noFill/>
            <a:ln cap="flat" cmpd="sng" w="25400">
              <a:solidFill>
                <a:srgbClr val="000000"/>
              </a:solidFill>
              <a:prstDash val="solid"/>
              <a:miter lim="400000"/>
              <a:headEnd len="sm" w="sm" type="none"/>
              <a:tailEnd len="med" w="med" type="triangle"/>
            </a:ln>
          </p:spPr>
        </p:cxnSp>
        <p:cxnSp>
          <p:nvCxnSpPr>
            <p:cNvPr id="1357" name="Google Shape;1357;p111"/>
            <p:cNvCxnSpPr/>
            <p:nvPr/>
          </p:nvCxnSpPr>
          <p:spPr>
            <a:xfrm rot="10800000">
              <a:off x="8567281" y="3838512"/>
              <a:ext cx="711600" cy="483000"/>
            </a:xfrm>
            <a:prstGeom prst="straightConnector1">
              <a:avLst/>
            </a:prstGeom>
            <a:noFill/>
            <a:ln cap="flat" cmpd="sng" w="25400">
              <a:solidFill>
                <a:srgbClr val="000000"/>
              </a:solidFill>
              <a:prstDash val="solid"/>
              <a:miter lim="400000"/>
              <a:headEnd len="sm" w="sm" type="none"/>
              <a:tailEnd len="med" w="med" type="triangle"/>
            </a:ln>
          </p:spPr>
        </p:cxnSp>
        <p:sp>
          <p:nvSpPr>
            <p:cNvPr id="1358" name="Google Shape;1358;p111"/>
            <p:cNvSpPr txBox="1"/>
            <p:nvPr/>
          </p:nvSpPr>
          <p:spPr>
            <a:xfrm>
              <a:off x="-641121" y="-32"/>
              <a:ext cx="1671900" cy="71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TPR</a:t>
              </a:r>
              <a:endParaRPr sz="500"/>
            </a:p>
          </p:txBody>
        </p:sp>
        <p:sp>
          <p:nvSpPr>
            <p:cNvPr id="1359" name="Google Shape;1359;p111"/>
            <p:cNvSpPr txBox="1"/>
            <p:nvPr/>
          </p:nvSpPr>
          <p:spPr>
            <a:xfrm>
              <a:off x="12477297" y="7304568"/>
              <a:ext cx="1896600" cy="718800"/>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FPR</a:t>
              </a:r>
              <a:endParaRPr sz="500"/>
            </a:p>
          </p:txBody>
        </p:sp>
      </p:grpSp>
      <p:sp>
        <p:nvSpPr>
          <p:cNvPr id="1360" name="Google Shape;1360;p111"/>
          <p:cNvSpPr txBox="1"/>
          <p:nvPr/>
        </p:nvSpPr>
        <p:spPr>
          <a:xfrm>
            <a:off x="6245450" y="1377275"/>
            <a:ext cx="2813400" cy="1308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00"/>
              <a:buFont typeface="Arial"/>
              <a:buNone/>
            </a:pPr>
            <a:r>
              <a:rPr lang="en" sz="1700"/>
              <a:t>Área</a:t>
            </a:r>
            <a:r>
              <a:rPr b="0" i="0" lang="en" sz="1700" u="none" cap="none" strike="noStrike">
                <a:solidFill>
                  <a:srgbClr val="000000"/>
                </a:solidFill>
                <a:latin typeface="Arial"/>
                <a:ea typeface="Arial"/>
                <a:cs typeface="Arial"/>
                <a:sym typeface="Arial"/>
              </a:rPr>
              <a:t> bajo la curva </a:t>
            </a:r>
            <a:br>
              <a:rPr b="0" i="0" lang="en" sz="1700" u="none" cap="none" strike="noStrike">
                <a:solidFill>
                  <a:srgbClr val="000000"/>
                </a:solidFill>
                <a:latin typeface="Arial"/>
                <a:ea typeface="Arial"/>
                <a:cs typeface="Arial"/>
                <a:sym typeface="Arial"/>
              </a:rPr>
            </a:br>
            <a:r>
              <a:rPr b="0" i="0" lang="en" sz="1700" u="none" cap="none" strike="noStrike">
                <a:solidFill>
                  <a:srgbClr val="000000"/>
                </a:solidFill>
                <a:latin typeface="Arial"/>
                <a:ea typeface="Arial"/>
                <a:cs typeface="Arial"/>
                <a:sym typeface="Arial"/>
              </a:rPr>
              <a:t>(</a:t>
            </a:r>
            <a:r>
              <a:rPr b="0" i="1" lang="en" sz="1700" u="none" cap="none" strike="noStrike">
                <a:solidFill>
                  <a:srgbClr val="000000"/>
                </a:solidFill>
                <a:latin typeface="Arial"/>
                <a:ea typeface="Arial"/>
                <a:cs typeface="Arial"/>
                <a:sym typeface="Arial"/>
              </a:rPr>
              <a:t>area under the curve - </a:t>
            </a:r>
            <a:r>
              <a:rPr b="0" i="0" lang="en" sz="1700" u="none" cap="none" strike="noStrike">
                <a:solidFill>
                  <a:srgbClr val="000000"/>
                </a:solidFill>
                <a:latin typeface="Arial"/>
                <a:ea typeface="Arial"/>
                <a:cs typeface="Arial"/>
                <a:sym typeface="Arial"/>
              </a:rPr>
              <a:t>AUC)</a:t>
            </a:r>
            <a:endParaRPr sz="500"/>
          </a:p>
          <a:p>
            <a:pPr indent="0" lvl="0" marL="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1" i="0" lang="en" sz="1700" u="none" cap="none" strike="noStrike">
                <a:solidFill>
                  <a:srgbClr val="000000"/>
                </a:solidFill>
              </a:rPr>
              <a:t>Comparación entre métodos</a:t>
            </a:r>
            <a:endParaRPr b="1" sz="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1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Regresión x Clasificación</a:t>
            </a:r>
            <a:endParaRPr/>
          </a:p>
        </p:txBody>
      </p:sp>
      <p:sp>
        <p:nvSpPr>
          <p:cNvPr id="1366" name="Google Shape;1366;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67" name="Google Shape;1367;p112"/>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Principal diferencia:</a:t>
            </a:r>
            <a:endParaRPr/>
          </a:p>
          <a:p>
            <a:pPr indent="-317500" lvl="1" marL="914400" rtl="0" algn="l">
              <a:spcBef>
                <a:spcPts val="0"/>
              </a:spcBef>
              <a:spcAft>
                <a:spcPts val="0"/>
              </a:spcAft>
              <a:buSzPts val="1400"/>
              <a:buChar char="○"/>
            </a:pPr>
            <a:r>
              <a:rPr lang="en"/>
              <a:t>Objetivo: separar en clases distintas x predecir un números</a:t>
            </a:r>
            <a:endParaRPr/>
          </a:p>
          <a:p>
            <a:pPr indent="-317500" lvl="1" marL="914400" rtl="0" algn="l">
              <a:spcBef>
                <a:spcPts val="0"/>
              </a:spcBef>
              <a:spcAft>
                <a:spcPts val="0"/>
              </a:spcAft>
              <a:buSzPts val="1400"/>
              <a:buChar char="○"/>
            </a:pPr>
            <a:r>
              <a:rPr lang="en"/>
              <a:t>(Reducir a separar entre dos clases o predecir un número)</a:t>
            </a:r>
            <a:endParaRPr/>
          </a:p>
          <a:p>
            <a:pPr indent="-317500" lvl="1" marL="914400" rtl="0" algn="l">
              <a:spcBef>
                <a:spcPts val="0"/>
              </a:spcBef>
              <a:spcAft>
                <a:spcPts val="0"/>
              </a:spcAft>
              <a:buSzPts val="1400"/>
              <a:buChar char="○"/>
            </a:pPr>
            <a:r>
              <a:rPr lang="en"/>
              <a:t>Datos de entrenamiento: 0 o 1 (u otros 2 valores) x números </a:t>
            </a:r>
            <a:r>
              <a:rPr lang="en"/>
              <a:t>continuos</a:t>
            </a:r>
            <a:endParaRPr/>
          </a:p>
          <a:p>
            <a:pPr indent="-317500" lvl="1" marL="914400" rtl="0" algn="l">
              <a:spcBef>
                <a:spcPts val="0"/>
              </a:spcBef>
              <a:spcAft>
                <a:spcPts val="0"/>
              </a:spcAft>
              <a:buSzPts val="1400"/>
              <a:buChar char="○"/>
            </a:pPr>
            <a:r>
              <a:rPr lang="en"/>
              <a:t>¡Lo que cambia es la función de pérdida!</a:t>
            </a:r>
            <a:endParaRPr/>
          </a:p>
          <a:p>
            <a:pPr indent="-342900" lvl="0" marL="457200" rtl="0" algn="l">
              <a:spcBef>
                <a:spcPts val="0"/>
              </a:spcBef>
              <a:spcAft>
                <a:spcPts val="0"/>
              </a:spcAft>
              <a:buSzPts val="1800"/>
              <a:buChar char="●"/>
            </a:pPr>
            <a:r>
              <a:rPr lang="en"/>
              <a:t>Conceptos "universales": fit, hiperparámetros, regularización, función activación, etc.</a:t>
            </a:r>
            <a:endParaRPr/>
          </a:p>
          <a:p>
            <a:pPr indent="-342900" lvl="0" marL="457200" rtl="0" algn="l">
              <a:spcBef>
                <a:spcPts val="0"/>
              </a:spcBef>
              <a:spcAft>
                <a:spcPts val="0"/>
              </a:spcAft>
              <a:buSzPts val="1800"/>
              <a:buChar char="●"/>
            </a:pPr>
            <a:r>
              <a:rPr lang="en"/>
              <a:t>Métodos: </a:t>
            </a:r>
            <a:r>
              <a:rPr lang="en"/>
              <a:t>grid search, </a:t>
            </a:r>
            <a:r>
              <a:rPr lang="en"/>
              <a:t>CV</a:t>
            </a:r>
            <a:endParaRPr/>
          </a:p>
          <a:p>
            <a:pPr indent="-342900" lvl="0" marL="457200" rtl="0" algn="l">
              <a:spcBef>
                <a:spcPts val="0"/>
              </a:spcBef>
              <a:spcAft>
                <a:spcPts val="0"/>
              </a:spcAft>
              <a:buSzPts val="1800"/>
              <a:buChar char="●"/>
            </a:pPr>
            <a:r>
              <a:rPr lang="en"/>
              <a:t>Métricas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1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Módulo 2</a:t>
            </a:r>
            <a:endParaRPr/>
          </a:p>
        </p:txBody>
      </p:sp>
      <p:sp>
        <p:nvSpPr>
          <p:cNvPr id="1373" name="Google Shape;1373;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74" name="Google Shape;1374;p11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Hemos aprendido conceptos y prácticas de ciencia de datos</a:t>
            </a:r>
            <a:endParaRPr/>
          </a:p>
          <a:p>
            <a:pPr indent="0" lvl="0" marL="0" rtl="0" algn="l">
              <a:spcBef>
                <a:spcPts val="1200"/>
              </a:spcBef>
              <a:spcAft>
                <a:spcPts val="0"/>
              </a:spcAft>
              <a:buNone/>
            </a:pPr>
            <a:r>
              <a:rPr lang="en"/>
              <a:t>Por sí solo son muy poderosos y nos abren las puertas al mundo de los datos, a explorar, compreender, predecir, etc.</a:t>
            </a:r>
            <a:endParaRPr/>
          </a:p>
          <a:p>
            <a:pPr indent="0" lvl="0" marL="0" rtl="0" algn="l">
              <a:spcBef>
                <a:spcPts val="1200"/>
              </a:spcBef>
              <a:spcAft>
                <a:spcPts val="1200"/>
              </a:spcAft>
              <a:buNone/>
            </a:pPr>
            <a:r>
              <a:rPr lang="en"/>
              <a:t>Son también pilares del aprendizaje automático, del aprendizaje profundo y de los métodos tan en voga de "inteligencia artificial"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4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El proceso de ciencia de datos</a:t>
            </a:r>
            <a:endParaRPr/>
          </a:p>
        </p:txBody>
      </p:sp>
      <p:sp>
        <p:nvSpPr>
          <p:cNvPr id="313" name="Google Shape;313;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4" name="Google Shape;314;p42"/>
          <p:cNvSpPr txBox="1"/>
          <p:nvPr/>
        </p:nvSpPr>
        <p:spPr>
          <a:xfrm>
            <a:off x="335400" y="1613700"/>
            <a:ext cx="3901200" cy="11436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Precisar la pregunta de interés.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Definir los objetivos del proyecto.</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Se toman en cuenta las necesidades del negocio.</a:t>
            </a:r>
            <a:endParaRPr>
              <a:latin typeface="Faustina"/>
              <a:ea typeface="Faustina"/>
              <a:cs typeface="Faustina"/>
              <a:sym typeface="Faustina"/>
            </a:endParaRPr>
          </a:p>
        </p:txBody>
      </p:sp>
      <p:sp>
        <p:nvSpPr>
          <p:cNvPr id="315" name="Google Shape;315;p42"/>
          <p:cNvSpPr txBox="1"/>
          <p:nvPr/>
        </p:nvSpPr>
        <p:spPr>
          <a:xfrm>
            <a:off x="4905750" y="1613700"/>
            <a:ext cx="3904500" cy="8958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Identificar si los datos necesarios para el proyecto están disponibles.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Se consideran asuntos de ética y privacidad</a:t>
            </a:r>
            <a:endParaRPr>
              <a:latin typeface="Faustina"/>
              <a:ea typeface="Faustina"/>
              <a:cs typeface="Faustina"/>
              <a:sym typeface="Faustina"/>
            </a:endParaRPr>
          </a:p>
        </p:txBody>
      </p:sp>
      <p:sp>
        <p:nvSpPr>
          <p:cNvPr id="316" name="Google Shape;316;p42"/>
          <p:cNvSpPr/>
          <p:nvPr/>
        </p:nvSpPr>
        <p:spPr>
          <a:xfrm>
            <a:off x="1591950" y="934973"/>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del problema</a:t>
            </a:r>
            <a:endParaRPr/>
          </a:p>
        </p:txBody>
      </p:sp>
      <p:sp>
        <p:nvSpPr>
          <p:cNvPr id="317" name="Google Shape;317;p42"/>
          <p:cNvSpPr/>
          <p:nvPr/>
        </p:nvSpPr>
        <p:spPr>
          <a:xfrm>
            <a:off x="6163950" y="93497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Comprensión de los datos</a:t>
            </a:r>
            <a:endParaRPr/>
          </a:p>
        </p:txBody>
      </p:sp>
      <p:cxnSp>
        <p:nvCxnSpPr>
          <p:cNvPr id="318" name="Google Shape;318;p42"/>
          <p:cNvCxnSpPr>
            <a:stCxn id="317" idx="1"/>
            <a:endCxn id="316" idx="3"/>
          </p:cNvCxnSpPr>
          <p:nvPr/>
        </p:nvCxnSpPr>
        <p:spPr>
          <a:xfrm flipH="1">
            <a:off x="2980050" y="1218439"/>
            <a:ext cx="3183900" cy="600"/>
          </a:xfrm>
          <a:prstGeom prst="curvedConnector3">
            <a:avLst>
              <a:gd fmla="val 50000" name="adj1"/>
            </a:avLst>
          </a:prstGeom>
          <a:noFill/>
          <a:ln cap="flat" cmpd="sng" w="38100">
            <a:solidFill>
              <a:srgbClr val="999999"/>
            </a:solidFill>
            <a:prstDash val="solid"/>
            <a:round/>
            <a:headEnd len="med" w="med" type="triangle"/>
            <a:tailEnd len="med" w="med" type="triangle"/>
          </a:ln>
        </p:spPr>
      </p:cxnSp>
      <p:sp>
        <p:nvSpPr>
          <p:cNvPr id="319" name="Google Shape;319;p42"/>
          <p:cNvSpPr txBox="1"/>
          <p:nvPr/>
        </p:nvSpPr>
        <p:spPr>
          <a:xfrm>
            <a:off x="2184300" y="2693056"/>
            <a:ext cx="4775400" cy="6480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Reuniones en grupos específicos (venta, marketing, …)</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Interacciones con administradores de datos.</a:t>
            </a:r>
            <a:endParaRPr>
              <a:latin typeface="Faustina"/>
              <a:ea typeface="Faustina"/>
              <a:cs typeface="Faustina"/>
              <a:sym typeface="Faustina"/>
            </a:endParaRPr>
          </a:p>
        </p:txBody>
      </p:sp>
      <p:grpSp>
        <p:nvGrpSpPr>
          <p:cNvPr id="320" name="Google Shape;320;p42"/>
          <p:cNvGrpSpPr/>
          <p:nvPr/>
        </p:nvGrpSpPr>
        <p:grpSpPr>
          <a:xfrm>
            <a:off x="1591950" y="3492688"/>
            <a:ext cx="6439150" cy="895800"/>
            <a:chOff x="1591950" y="3492688"/>
            <a:chExt cx="6439150" cy="895800"/>
          </a:xfrm>
        </p:grpSpPr>
        <p:sp>
          <p:nvSpPr>
            <p:cNvPr id="321" name="Google Shape;321;p42"/>
            <p:cNvSpPr/>
            <p:nvPr/>
          </p:nvSpPr>
          <p:spPr>
            <a:xfrm>
              <a:off x="1591950" y="3657125"/>
              <a:ext cx="1388100" cy="566928"/>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Preparación de los datos</a:t>
              </a:r>
              <a:endParaRPr/>
            </a:p>
          </p:txBody>
        </p:sp>
        <p:sp>
          <p:nvSpPr>
            <p:cNvPr id="322" name="Google Shape;322;p42"/>
            <p:cNvSpPr txBox="1"/>
            <p:nvPr/>
          </p:nvSpPr>
          <p:spPr>
            <a:xfrm>
              <a:off x="3255700" y="3492688"/>
              <a:ext cx="4775400" cy="895800"/>
            </a:xfrm>
            <a:prstGeom prst="rect">
              <a:avLst/>
            </a:prstGeom>
            <a:noFill/>
            <a:ln>
              <a:noFill/>
            </a:ln>
          </p:spPr>
          <p:txBody>
            <a:bodyPr anchorCtr="0" anchor="t" bIns="91425" lIns="91425" spcFirstLastPara="1" rIns="91425" wrap="square" tIns="91425">
              <a:spAutoFit/>
            </a:bodyPr>
            <a:lstStyle/>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Crear un dataset coherente para el análisis posterior.</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Integrar datos de diversas fuentes (bases de datos).</a:t>
              </a:r>
              <a:endParaRPr>
                <a:latin typeface="Faustina"/>
                <a:ea typeface="Faustina"/>
                <a:cs typeface="Faustina"/>
                <a:sym typeface="Faustina"/>
              </a:endParaRPr>
            </a:p>
            <a:p>
              <a:pPr indent="-226059" lvl="0" marL="365760" rtl="0" algn="l">
                <a:lnSpc>
                  <a:spcPct val="115000"/>
                </a:lnSpc>
                <a:spcBef>
                  <a:spcPts val="0"/>
                </a:spcBef>
                <a:spcAft>
                  <a:spcPts val="0"/>
                </a:spcAft>
                <a:buSzPts val="1400"/>
                <a:buFont typeface="Faustina"/>
                <a:buChar char="●"/>
              </a:pPr>
              <a:r>
                <a:rPr lang="en">
                  <a:latin typeface="Faustina"/>
                  <a:ea typeface="Faustina"/>
                  <a:cs typeface="Faustina"/>
                  <a:sym typeface="Faustina"/>
                </a:rPr>
                <a:t>Controlar la calidad de los datos (faltantes, outliers, …).</a:t>
              </a:r>
              <a:endParaRPr>
                <a:latin typeface="Faustina"/>
                <a:ea typeface="Faustina"/>
                <a:cs typeface="Faustina"/>
                <a:sym typeface="Faustin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14"/>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80" name="Google Shape;1380;p114"/>
          <p:cNvSpPr txBox="1"/>
          <p:nvPr>
            <p:ph idx="1" type="subTitle"/>
          </p:nvPr>
        </p:nvSpPr>
        <p:spPr>
          <a:xfrm>
            <a:off x="2834175" y="238500"/>
            <a:ext cx="61263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PLAN DE ESTUDIOS</a:t>
            </a:r>
            <a:endParaRPr/>
          </a:p>
        </p:txBody>
      </p:sp>
      <p:sp>
        <p:nvSpPr>
          <p:cNvPr id="1381" name="Google Shape;1381;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82" name="Google Shape;1382;p114"/>
          <p:cNvPicPr preferRelativeResize="0"/>
          <p:nvPr/>
        </p:nvPicPr>
        <p:blipFill rotWithShape="1">
          <a:blip r:embed="rId3">
            <a:alphaModFix/>
          </a:blip>
          <a:srcRect b="0" l="0" r="0" t="22839"/>
          <a:stretch/>
        </p:blipFill>
        <p:spPr>
          <a:xfrm>
            <a:off x="0" y="1192975"/>
            <a:ext cx="9144003" cy="3265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43"/>
          <p:cNvGrpSpPr/>
          <p:nvPr/>
        </p:nvGrpSpPr>
        <p:grpSpPr>
          <a:xfrm>
            <a:off x="7384357" y="797916"/>
            <a:ext cx="1846911" cy="2118857"/>
            <a:chOff x="0" y="0"/>
            <a:chExt cx="4925097" cy="5650285"/>
          </a:xfrm>
        </p:grpSpPr>
        <p:sp>
          <p:nvSpPr>
            <p:cNvPr id="328" name="Google Shape;328;p43"/>
            <p:cNvSpPr/>
            <p:nvPr/>
          </p:nvSpPr>
          <p:spPr>
            <a:xfrm>
              <a:off x="0" y="0"/>
              <a:ext cx="3818100" cy="5325300"/>
            </a:xfrm>
            <a:prstGeom prst="rightArrow">
              <a:avLst>
                <a:gd fmla="val 32000" name="adj1"/>
                <a:gd fmla="val 21289" name="adj2"/>
              </a:avLst>
            </a:pr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29" name="Google Shape;329;p43"/>
            <p:cNvSpPr txBox="1"/>
            <p:nvPr/>
          </p:nvSpPr>
          <p:spPr>
            <a:xfrm>
              <a:off x="334156" y="1964314"/>
              <a:ext cx="3396600" cy="1206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Desplegar y monitorear el sistema</a:t>
              </a:r>
              <a:endParaRPr sz="500"/>
            </a:p>
          </p:txBody>
        </p:sp>
        <p:sp>
          <p:nvSpPr>
            <p:cNvPr id="330" name="Google Shape;330;p43"/>
            <p:cNvSpPr txBox="1"/>
            <p:nvPr/>
          </p:nvSpPr>
          <p:spPr>
            <a:xfrm>
              <a:off x="1106997" y="4024885"/>
              <a:ext cx="3818100" cy="16254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Usar el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modelo</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en datos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no vistos</a:t>
              </a:r>
              <a:endParaRPr sz="500"/>
            </a:p>
          </p:txBody>
        </p:sp>
      </p:grpSp>
      <p:grpSp>
        <p:nvGrpSpPr>
          <p:cNvPr id="331" name="Google Shape;331;p43"/>
          <p:cNvGrpSpPr/>
          <p:nvPr/>
        </p:nvGrpSpPr>
        <p:grpSpPr>
          <a:xfrm>
            <a:off x="6116129" y="799344"/>
            <a:ext cx="1454539" cy="2529989"/>
            <a:chOff x="0" y="0"/>
            <a:chExt cx="3878770" cy="6746636"/>
          </a:xfrm>
        </p:grpSpPr>
        <p:sp>
          <p:nvSpPr>
            <p:cNvPr id="332" name="Google Shape;332;p43"/>
            <p:cNvSpPr/>
            <p:nvPr/>
          </p:nvSpPr>
          <p:spPr>
            <a:xfrm>
              <a:off x="0" y="0"/>
              <a:ext cx="3818100" cy="5325300"/>
            </a:xfrm>
            <a:prstGeom prst="rightArrow">
              <a:avLst>
                <a:gd fmla="val 32000" name="adj1"/>
                <a:gd fmla="val 21289" name="adj2"/>
              </a:avLst>
            </a:prstGeom>
            <a:solidFill>
              <a:srgbClr val="0119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3" name="Google Shape;333;p43"/>
            <p:cNvSpPr txBox="1"/>
            <p:nvPr/>
          </p:nvSpPr>
          <p:spPr>
            <a:xfrm>
              <a:off x="473624" y="1971179"/>
              <a:ext cx="2651700" cy="1206900"/>
            </a:xfrm>
            <a:prstGeom prst="rect">
              <a:avLst/>
            </a:prstGeom>
            <a:noFill/>
            <a:ln>
              <a:noFill/>
            </a:ln>
          </p:spPr>
          <p:txBody>
            <a:bodyPr anchorCtr="0" anchor="t" bIns="0" lIns="0" spcFirstLastPara="1" rIns="0" wrap="square" tIns="0">
              <a:spAutoFit/>
            </a:bodyPr>
            <a:lstStyle/>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Generar </a:t>
              </a:r>
              <a:endParaRPr sz="500"/>
            </a:p>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y comparar </a:t>
              </a:r>
              <a:endParaRPr sz="500"/>
            </a:p>
            <a:p>
              <a:pPr indent="0" lvl="0" marL="0" marR="0" rtl="0" algn="ctr">
                <a:lnSpc>
                  <a:spcPct val="70000"/>
                </a:lnSpc>
                <a:spcBef>
                  <a:spcPts val="0"/>
                </a:spcBef>
                <a:spcAft>
                  <a:spcPts val="0"/>
                </a:spcAft>
                <a:buClr>
                  <a:srgbClr val="FFFFFF"/>
                </a:buClr>
                <a:buSzPts val="1400"/>
                <a:buFont typeface="Saira Medium"/>
                <a:buNone/>
              </a:pPr>
              <a:r>
                <a:rPr b="0" i="0" lang="en" sz="1400" u="none" cap="none" strike="noStrike">
                  <a:solidFill>
                    <a:srgbClr val="FFFFFF"/>
                  </a:solidFill>
                  <a:latin typeface="Saira Medium"/>
                  <a:ea typeface="Saira Medium"/>
                  <a:cs typeface="Saira Medium"/>
                  <a:sym typeface="Saira Medium"/>
                </a:rPr>
                <a:t>modelos</a:t>
              </a:r>
              <a:endParaRPr sz="500"/>
            </a:p>
          </p:txBody>
        </p:sp>
        <p:sp>
          <p:nvSpPr>
            <p:cNvPr id="334" name="Google Shape;334;p43"/>
            <p:cNvSpPr txBox="1"/>
            <p:nvPr/>
          </p:nvSpPr>
          <p:spPr>
            <a:xfrm>
              <a:off x="60670" y="3902036"/>
              <a:ext cx="3818100" cy="28446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Entrenamiento:</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minimización </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de la pérdida </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optimización de los hiperparámentros</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comparación de las métricas/scores</a:t>
              </a:r>
              <a:endParaRPr sz="500"/>
            </a:p>
          </p:txBody>
        </p:sp>
      </p:grpSp>
      <p:sp>
        <p:nvSpPr>
          <p:cNvPr id="335" name="Google Shape;335;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336" name="Google Shape;336;p43"/>
          <p:cNvSpPr txBox="1"/>
          <p:nvPr>
            <p:ph type="title"/>
          </p:nvPr>
        </p:nvSpPr>
        <p:spPr>
          <a:xfrm>
            <a:off x="311700" y="76600"/>
            <a:ext cx="8520600" cy="4602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Clr>
                <a:srgbClr val="A64D79"/>
              </a:buClr>
              <a:buSzPct val="100000"/>
              <a:buFont typeface="Helvetica Neue"/>
              <a:buNone/>
            </a:pPr>
            <a:r>
              <a:rPr lang="en" sz="2500"/>
              <a:t>Pasos del aprendizaje automático</a:t>
            </a:r>
            <a:endParaRPr sz="500"/>
          </a:p>
        </p:txBody>
      </p:sp>
      <p:grpSp>
        <p:nvGrpSpPr>
          <p:cNvPr id="337" name="Google Shape;337;p43"/>
          <p:cNvGrpSpPr/>
          <p:nvPr/>
        </p:nvGrpSpPr>
        <p:grpSpPr>
          <a:xfrm>
            <a:off x="4832392" y="788822"/>
            <a:ext cx="1431788" cy="1996988"/>
            <a:chOff x="0" y="0"/>
            <a:chExt cx="3818100" cy="5325300"/>
          </a:xfrm>
        </p:grpSpPr>
        <p:sp>
          <p:nvSpPr>
            <p:cNvPr id="338" name="Google Shape;338;p43"/>
            <p:cNvSpPr/>
            <p:nvPr/>
          </p:nvSpPr>
          <p:spPr>
            <a:xfrm>
              <a:off x="0" y="0"/>
              <a:ext cx="3818100" cy="5325300"/>
            </a:xfrm>
            <a:prstGeom prst="rightArrow">
              <a:avLst>
                <a:gd fmla="val 32000" name="adj1"/>
                <a:gd fmla="val 21289" name="adj2"/>
              </a:avLst>
            </a:prstGeom>
            <a:solidFill>
              <a:srgbClr val="0433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39" name="Google Shape;339;p43"/>
            <p:cNvSpPr txBox="1"/>
            <p:nvPr/>
          </p:nvSpPr>
          <p:spPr>
            <a:xfrm>
              <a:off x="529108" y="1840871"/>
              <a:ext cx="26010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Selección </a:t>
              </a:r>
              <a:endParaRPr sz="500"/>
            </a:p>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del modelo</a:t>
              </a:r>
              <a:endParaRPr sz="500"/>
            </a:p>
          </p:txBody>
        </p:sp>
      </p:grpSp>
      <p:grpSp>
        <p:nvGrpSpPr>
          <p:cNvPr id="340" name="Google Shape;340;p43"/>
          <p:cNvGrpSpPr/>
          <p:nvPr/>
        </p:nvGrpSpPr>
        <p:grpSpPr>
          <a:xfrm>
            <a:off x="3559177" y="778300"/>
            <a:ext cx="1990593" cy="3259498"/>
            <a:chOff x="0" y="0"/>
            <a:chExt cx="5308248" cy="8691996"/>
          </a:xfrm>
        </p:grpSpPr>
        <p:sp>
          <p:nvSpPr>
            <p:cNvPr id="341" name="Google Shape;341;p43"/>
            <p:cNvSpPr/>
            <p:nvPr/>
          </p:nvSpPr>
          <p:spPr>
            <a:xfrm>
              <a:off x="0" y="0"/>
              <a:ext cx="3818100" cy="5325300"/>
            </a:xfrm>
            <a:prstGeom prst="rightArrow">
              <a:avLst>
                <a:gd fmla="val 32000" name="adj1"/>
                <a:gd fmla="val 21289" name="adj2"/>
              </a:avLst>
            </a:prstGeom>
            <a:solidFill>
              <a:srgbClr val="0096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2" name="Google Shape;342;p43"/>
            <p:cNvSpPr txBox="1"/>
            <p:nvPr/>
          </p:nvSpPr>
          <p:spPr>
            <a:xfrm>
              <a:off x="510312" y="1840871"/>
              <a:ext cx="2968800" cy="1231500"/>
            </a:xfrm>
            <a:prstGeom prst="rect">
              <a:avLst/>
            </a:prstGeom>
            <a:solidFill>
              <a:srgbClr val="0096FF"/>
            </a:solid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Preparación </a:t>
              </a:r>
              <a:endParaRPr sz="500"/>
            </a:p>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de los datos </a:t>
              </a:r>
              <a:endParaRPr sz="500"/>
            </a:p>
          </p:txBody>
        </p:sp>
        <p:sp>
          <p:nvSpPr>
            <p:cNvPr id="343" name="Google Shape;343;p43"/>
            <p:cNvSpPr txBox="1"/>
            <p:nvPr/>
          </p:nvSpPr>
          <p:spPr>
            <a:xfrm>
              <a:off x="310548" y="3815796"/>
              <a:ext cx="4997700" cy="4876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análisis </a:t>
              </a:r>
              <a:br>
                <a:rPr b="0" i="0" lang="en" sz="1100" u="none" cap="none" strike="noStrike">
                  <a:solidFill>
                    <a:srgbClr val="000000"/>
                  </a:solidFill>
                  <a:latin typeface="Saira Medium"/>
                  <a:ea typeface="Saira Medium"/>
                  <a:cs typeface="Saira Medium"/>
                  <a:sym typeface="Saira Medium"/>
                </a:rPr>
              </a:br>
              <a:r>
                <a:rPr b="0" i="0" lang="en" sz="1100" u="none" cap="none" strike="noStrike">
                  <a:solidFill>
                    <a:srgbClr val="000000"/>
                  </a:solidFill>
                  <a:latin typeface="Saira Medium"/>
                  <a:ea typeface="Saira Medium"/>
                  <a:cs typeface="Saira Medium"/>
                  <a:sym typeface="Saira Medium"/>
                </a:rPr>
                <a:t>exploratorio</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Ingeniería de </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características</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a:t>
              </a:r>
              <a:r>
                <a:rPr b="0" i="1" lang="en" sz="1100" u="none" cap="none" strike="noStrike">
                  <a:solidFill>
                    <a:srgbClr val="000000"/>
                  </a:solidFill>
                  <a:latin typeface="Saira Medium"/>
                  <a:ea typeface="Saira Medium"/>
                  <a:cs typeface="Saira Medium"/>
                  <a:sym typeface="Saira Medium"/>
                </a:rPr>
                <a:t>feature engineering)</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visualización de los datos</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valores faltantes, outliers</a:t>
              </a:r>
              <a:endParaRPr b="0" i="1" sz="500" u="none" cap="none" strike="noStrike">
                <a:solidFill>
                  <a:srgbClr val="000000"/>
                </a:solidFill>
                <a:latin typeface="Saira Medium"/>
                <a:ea typeface="Saira Medium"/>
                <a:cs typeface="Saira Medium"/>
                <a:sym typeface="Saira Medium"/>
              </a:endParaRPr>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transformación numérica </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codificación de categorías</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agrupamiento, PCA</a:t>
              </a:r>
              <a:endParaRPr sz="500"/>
            </a:p>
            <a:p>
              <a:pPr indent="-107950" lvl="0" marL="114300" marR="0" rtl="0" algn="l">
                <a:lnSpc>
                  <a:spcPct val="90000"/>
                </a:lnSpc>
                <a:spcBef>
                  <a:spcPts val="0"/>
                </a:spcBef>
                <a:spcAft>
                  <a:spcPts val="0"/>
                </a:spcAft>
                <a:buClr>
                  <a:srgbClr val="000000"/>
                </a:buClr>
                <a:buSzPts val="1100"/>
                <a:buFont typeface="Saira Medium"/>
                <a:buChar char="•"/>
              </a:pPr>
              <a:r>
                <a:rPr b="0" i="0" lang="en" sz="1100" u="none" cap="none" strike="noStrike">
                  <a:solidFill>
                    <a:srgbClr val="000000"/>
                  </a:solidFill>
                  <a:latin typeface="Saira Medium"/>
                  <a:ea typeface="Saira Medium"/>
                  <a:cs typeface="Saira Medium"/>
                  <a:sym typeface="Saira Medium"/>
                </a:rPr>
                <a:t>creación de nuevas características</a:t>
              </a:r>
              <a:endParaRPr sz="500"/>
            </a:p>
          </p:txBody>
        </p:sp>
      </p:grpSp>
      <p:pic>
        <p:nvPicPr>
          <p:cNvPr descr="Screen Shot 2022-09-18 at 00.44.42.png" id="344" name="Google Shape;344;p43"/>
          <p:cNvPicPr preferRelativeResize="0"/>
          <p:nvPr/>
        </p:nvPicPr>
        <p:blipFill rotWithShape="1">
          <a:blip r:embed="rId3">
            <a:alphaModFix/>
          </a:blip>
          <a:srcRect b="2488" l="0" r="0" t="1431"/>
          <a:stretch/>
        </p:blipFill>
        <p:spPr>
          <a:xfrm>
            <a:off x="28850" y="663125"/>
            <a:ext cx="3476149" cy="3926976"/>
          </a:xfrm>
          <a:prstGeom prst="rect">
            <a:avLst/>
          </a:prstGeom>
          <a:noFill/>
          <a:ln>
            <a:noFill/>
          </a:ln>
        </p:spPr>
      </p:pic>
      <p:grpSp>
        <p:nvGrpSpPr>
          <p:cNvPr id="345" name="Google Shape;345;p43"/>
          <p:cNvGrpSpPr/>
          <p:nvPr/>
        </p:nvGrpSpPr>
        <p:grpSpPr>
          <a:xfrm>
            <a:off x="2172469" y="772764"/>
            <a:ext cx="1539744" cy="1996988"/>
            <a:chOff x="0" y="0"/>
            <a:chExt cx="4105985" cy="5325300"/>
          </a:xfrm>
        </p:grpSpPr>
        <p:sp>
          <p:nvSpPr>
            <p:cNvPr id="346" name="Google Shape;346;p43"/>
            <p:cNvSpPr/>
            <p:nvPr/>
          </p:nvSpPr>
          <p:spPr>
            <a:xfrm>
              <a:off x="287885" y="0"/>
              <a:ext cx="3818100" cy="5325300"/>
            </a:xfrm>
            <a:prstGeom prst="rightArrow">
              <a:avLst>
                <a:gd fmla="val 32000" name="adj1"/>
                <a:gd fmla="val 21289" name="adj2"/>
              </a:avLst>
            </a:prstGeom>
            <a:solidFill>
              <a:srgbClr val="76D6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347" name="Google Shape;347;p43"/>
            <p:cNvSpPr txBox="1"/>
            <p:nvPr/>
          </p:nvSpPr>
          <p:spPr>
            <a:xfrm>
              <a:off x="753494" y="1840871"/>
              <a:ext cx="22455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FFFFFF"/>
                </a:buClr>
                <a:buSzPts val="1500"/>
                <a:buFont typeface="Saira Medium"/>
                <a:buNone/>
              </a:pPr>
              <a:r>
                <a:rPr b="0" i="0" lang="en" sz="1500" u="none" cap="none" strike="noStrike">
                  <a:solidFill>
                    <a:srgbClr val="FFFFFF"/>
                  </a:solidFill>
                  <a:latin typeface="Saira Medium"/>
                  <a:ea typeface="Saira Medium"/>
                  <a:cs typeface="Saira Medium"/>
                  <a:sym typeface="Saira Medium"/>
                </a:rPr>
                <a:t>Datos</a:t>
              </a:r>
              <a:br>
                <a:rPr b="0" i="0" lang="en" sz="1500" u="none" cap="none" strike="noStrike">
                  <a:solidFill>
                    <a:srgbClr val="FFFFFF"/>
                  </a:solidFill>
                  <a:latin typeface="Saira Medium"/>
                  <a:ea typeface="Saira Medium"/>
                  <a:cs typeface="Saira Medium"/>
                  <a:sym typeface="Saira Medium"/>
                </a:rPr>
              </a:br>
              <a:r>
                <a:rPr b="0" i="0" lang="en" sz="1500" u="none" cap="none" strike="noStrike">
                  <a:solidFill>
                    <a:srgbClr val="FFFFFF"/>
                  </a:solidFill>
                  <a:latin typeface="Saira Medium"/>
                  <a:ea typeface="Saira Medium"/>
                  <a:cs typeface="Saira Medium"/>
                  <a:sym typeface="Saira Medium"/>
                </a:rPr>
                <a:t>(e.g. CSV)</a:t>
              </a:r>
              <a:endParaRPr sz="500"/>
            </a:p>
          </p:txBody>
        </p:sp>
        <p:sp>
          <p:nvSpPr>
            <p:cNvPr id="348" name="Google Shape;348;p43"/>
            <p:cNvSpPr txBox="1"/>
            <p:nvPr/>
          </p:nvSpPr>
          <p:spPr>
            <a:xfrm>
              <a:off x="0" y="3811329"/>
              <a:ext cx="3396600" cy="12192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Obtener los datos</a:t>
              </a:r>
              <a:endParaRPr sz="500"/>
            </a:p>
            <a:p>
              <a:pPr indent="0" lvl="0" marL="0" marR="0" rtl="0" algn="l">
                <a:lnSpc>
                  <a:spcPct val="90000"/>
                </a:lnSpc>
                <a:spcBef>
                  <a:spcPts val="0"/>
                </a:spcBef>
                <a:spcAft>
                  <a:spcPts val="0"/>
                </a:spcAft>
                <a:buClr>
                  <a:srgbClr val="000000"/>
                </a:buClr>
                <a:buSzPts val="1100"/>
                <a:buFont typeface="Saira Medium"/>
                <a:buNone/>
              </a:pPr>
              <a:r>
                <a:rPr b="0" i="0" lang="en" sz="1100" u="none" cap="none" strike="noStrike">
                  <a:solidFill>
                    <a:srgbClr val="000000"/>
                  </a:solidFill>
                  <a:latin typeface="Saira Medium"/>
                  <a:ea typeface="Saira Medium"/>
                  <a:cs typeface="Saira Medium"/>
                  <a:sym typeface="Saira Medium"/>
                </a:rPr>
                <a:t>Tener una visión abarcadora</a:t>
              </a:r>
              <a:endParaRPr sz="5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